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256" r:id="rId5"/>
    <p:sldId id="257" r:id="rId6"/>
    <p:sldId id="267" r:id="rId7"/>
    <p:sldId id="258" r:id="rId8"/>
    <p:sldId id="259" r:id="rId9"/>
    <p:sldId id="260" r:id="rId10"/>
    <p:sldId id="261" r:id="rId11"/>
    <p:sldId id="262" r:id="rId12"/>
    <p:sldId id="263" r:id="rId13"/>
    <p:sldId id="268" r:id="rId14"/>
    <p:sldId id="264" r:id="rId15"/>
    <p:sldId id="265" r:id="rId16"/>
    <p:sldId id="269" r:id="rId17"/>
    <p:sldId id="266" r:id="rId18"/>
  </p:sldIdLst>
  <p:sldSz cx="18288000" cy="10287000"/>
  <p:notesSz cx="6858000" cy="9144000"/>
  <p:embeddedFontLst>
    <p:embeddedFont>
      <p:font typeface="Aileron Regular" panose="020B0604020202020204" charset="0"/>
      <p:regular r:id="rId20"/>
      <p:bold r:id="rId21"/>
      <p:italic r:id="rId22"/>
      <p:boldItalic r:id="rId23"/>
    </p:embeddedFont>
    <p:embeddedFont>
      <p:font typeface="Arimo"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Impact" panose="020B0806030902050204" pitchFamily="34" charset="0"/>
      <p:regular r:id="rId32"/>
    </p:embeddedFont>
    <p:embeddedFont>
      <p:font typeface="Intro" panose="02000000000000000000"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C5F"/>
    <a:srgbClr val="960000"/>
    <a:srgbClr val="005288"/>
    <a:srgbClr val="E31B23"/>
    <a:srgbClr val="F2B6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5273" autoAdjust="0"/>
  </p:normalViewPr>
  <p:slideViewPr>
    <p:cSldViewPr>
      <p:cViewPr varScale="1">
        <p:scale>
          <a:sx n="56" d="100"/>
          <a:sy n="56"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DA526-C5BC-4722-AC61-793C509E580F}" type="datetimeFigureOut">
              <a:rPr lang="en-US" smtClean="0"/>
              <a:t>7/8/2019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AA089-8794-48D2-A25D-A3EAF6FDFA1D}" type="slidenum">
              <a:rPr lang="en-US" smtClean="0"/>
              <a:t>‹#›</a:t>
            </a:fld>
            <a:endParaRPr lang="en-US" dirty="0"/>
          </a:p>
        </p:txBody>
      </p:sp>
    </p:spTree>
    <p:extLst>
      <p:ext uri="{BB962C8B-B14F-4D97-AF65-F5344CB8AC3E}">
        <p14:creationId xmlns:p14="http://schemas.microsoft.com/office/powerpoint/2010/main" val="1827986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your company name or logo.</a:t>
            </a:r>
          </a:p>
          <a:p>
            <a:endParaRPr lang="en-US" dirty="0"/>
          </a:p>
          <a:p>
            <a:r>
              <a:rPr lang="en-US" dirty="0"/>
              <a:t>Introduce yourself: Your name, position and company. Say you’re there to talk about a great career path that they don’t hear enough about – careers in construction.</a:t>
            </a:r>
          </a:p>
        </p:txBody>
      </p:sp>
      <p:sp>
        <p:nvSpPr>
          <p:cNvPr id="4" name="Slide Number Placeholder 3"/>
          <p:cNvSpPr>
            <a:spLocks noGrp="1"/>
          </p:cNvSpPr>
          <p:nvPr>
            <p:ph type="sldNum" sz="quarter" idx="5"/>
          </p:nvPr>
        </p:nvSpPr>
        <p:spPr/>
        <p:txBody>
          <a:bodyPr/>
          <a:lstStyle/>
          <a:p>
            <a:fld id="{2E2AA089-8794-48D2-A25D-A3EAF6FDFA1D}" type="slidenum">
              <a:rPr lang="en-US" smtClean="0"/>
              <a:t>1</a:t>
            </a:fld>
            <a:endParaRPr lang="en-US" dirty="0"/>
          </a:p>
        </p:txBody>
      </p:sp>
    </p:spTree>
    <p:extLst>
      <p:ext uri="{BB962C8B-B14F-4D97-AF65-F5344CB8AC3E}">
        <p14:creationId xmlns:p14="http://schemas.microsoft.com/office/powerpoint/2010/main" val="2399487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Click the video to play it. If the play button does not automatically appear during the presentation, right-click the thumbnail and hit “preview,” and then click the play button on the video.</a:t>
            </a:r>
          </a:p>
          <a:p>
            <a:endParaRPr lang="en-US" i="1" dirty="0"/>
          </a:p>
          <a:p>
            <a:r>
              <a:rPr lang="en-US" i="1" dirty="0"/>
              <a:t>NOTE: Before playing video, make sure the sound is on and the computer or presentation is hooked up correctly. Be sure you are connected to the internet, as the video must connect to YouTube.</a:t>
            </a:r>
          </a:p>
          <a:p>
            <a:endParaRPr lang="en-US" i="1" dirty="0"/>
          </a:p>
          <a:p>
            <a:r>
              <a:rPr lang="en-US" i="1" dirty="0"/>
              <a:t>Feel free to stop playing at the 1 minute mark, as the closing slide includes a voiceover that isn’t necessarily relevant to the presentation.</a:t>
            </a:r>
          </a:p>
        </p:txBody>
      </p:sp>
      <p:sp>
        <p:nvSpPr>
          <p:cNvPr id="4" name="Slide Number Placeholder 3"/>
          <p:cNvSpPr>
            <a:spLocks noGrp="1"/>
          </p:cNvSpPr>
          <p:nvPr>
            <p:ph type="sldNum" sz="quarter" idx="5"/>
          </p:nvPr>
        </p:nvSpPr>
        <p:spPr/>
        <p:txBody>
          <a:bodyPr/>
          <a:lstStyle/>
          <a:p>
            <a:fld id="{2E2AA089-8794-48D2-A25D-A3EAF6FDFA1D}" type="slidenum">
              <a:rPr lang="en-US" smtClean="0"/>
              <a:t>10</a:t>
            </a:fld>
            <a:endParaRPr lang="en-US" dirty="0"/>
          </a:p>
        </p:txBody>
      </p:sp>
    </p:spTree>
    <p:extLst>
      <p:ext uri="{BB962C8B-B14F-4D97-AF65-F5344CB8AC3E}">
        <p14:creationId xmlns:p14="http://schemas.microsoft.com/office/powerpoint/2010/main" val="1972732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Now that your audience knows a bit more about construction and the crafts, it’s time to convince them why they should consider a career in construction.</a:t>
            </a:r>
          </a:p>
          <a:p>
            <a:endParaRPr lang="en-US" dirty="0"/>
          </a:p>
          <a:p>
            <a:r>
              <a:rPr lang="en-US" dirty="0"/>
              <a:t>What makes this a great career?</a:t>
            </a:r>
          </a:p>
          <a:p>
            <a:endParaRPr lang="en-US" dirty="0"/>
          </a:p>
          <a:p>
            <a:r>
              <a:rPr lang="en-US" dirty="0"/>
              <a:t>Skilled professionals are well-paid, and salaries continue to climb. If you personally made a nice living in construction, give some examples of how you are enjoying financial security!</a:t>
            </a:r>
          </a:p>
          <a:p>
            <a:endParaRPr lang="en-US" dirty="0"/>
          </a:p>
          <a:p>
            <a:r>
              <a:rPr lang="en-US" dirty="0"/>
              <a:t>Lots of students go to college, earn a degree, and then find there are no jobs in that field. Well, construction doesn’t have that problem. There is a growing demand for craft professionals, with an estimated shortage of </a:t>
            </a:r>
            <a:r>
              <a:rPr lang="en-US" b="1" dirty="0"/>
              <a:t>1.4 million construction workers by 2022</a:t>
            </a:r>
            <a:r>
              <a:rPr lang="en-US" dirty="0"/>
              <a:t>. Craft skills are skills for real jobs that companies are actually hiring for. </a:t>
            </a:r>
            <a:r>
              <a:rPr lang="en-US" i="1" dirty="0"/>
              <a:t>(Statistic from </a:t>
            </a:r>
            <a:r>
              <a:rPr lang="en-US" i="1" dirty="0" err="1"/>
              <a:t>ManPower</a:t>
            </a:r>
            <a:r>
              <a:rPr lang="en-US" i="1" dirty="0"/>
              <a:t> – Skilled craft positions continue to be in the top five hardest jobs to fill globally.)</a:t>
            </a:r>
          </a:p>
          <a:p>
            <a:endParaRPr lang="en-US" dirty="0"/>
          </a:p>
          <a:p>
            <a:r>
              <a:rPr lang="en-US" dirty="0"/>
              <a:t>Construction workers have a high degree of job satisfaction. A 2015 report found that, out of all industries, construction had the happiest employees. </a:t>
            </a:r>
          </a:p>
          <a:p>
            <a:endParaRPr lang="en-US" dirty="0"/>
          </a:p>
          <a:p>
            <a:r>
              <a:rPr lang="en-US" dirty="0"/>
              <a:t>Skilled craft professionals have unlimited potential. It is not a dead-end job. There are many opportunities to advance and grow your career. You can go from an apprentice to a manager or supervisor to a company executive or owner.</a:t>
            </a:r>
          </a:p>
          <a:p>
            <a:endParaRPr lang="en-US" dirty="0"/>
          </a:p>
          <a:p>
            <a:r>
              <a:rPr lang="en-US" dirty="0"/>
              <a:t>Finally, you have the ability to leave a legacy. You can drive by a building on the street and say “I helped build that.” The hospitals you build will help save lives. The schools you build will teach future generations. </a:t>
            </a:r>
          </a:p>
          <a:p>
            <a:endParaRPr lang="en-US" dirty="0"/>
          </a:p>
          <a:p>
            <a:r>
              <a:rPr lang="en-US" i="1" dirty="0"/>
              <a:t>Share why you personally enjoy your career in construction. Is it the friends you make and people you meet? Is it the ability to express your creativity or make an impact in the community? Is it the ability to give your family a comfortable life?</a:t>
            </a:r>
          </a:p>
        </p:txBody>
      </p:sp>
      <p:sp>
        <p:nvSpPr>
          <p:cNvPr id="4" name="Slide Number Placeholder 3"/>
          <p:cNvSpPr>
            <a:spLocks noGrp="1"/>
          </p:cNvSpPr>
          <p:nvPr>
            <p:ph type="sldNum" sz="quarter" idx="5"/>
          </p:nvPr>
        </p:nvSpPr>
        <p:spPr/>
        <p:txBody>
          <a:bodyPr/>
          <a:lstStyle/>
          <a:p>
            <a:fld id="{2E2AA089-8794-48D2-A25D-A3EAF6FDFA1D}" type="slidenum">
              <a:rPr lang="en-US" smtClean="0"/>
              <a:t>11</a:t>
            </a:fld>
            <a:endParaRPr lang="en-US" dirty="0"/>
          </a:p>
        </p:txBody>
      </p:sp>
    </p:spTree>
    <p:extLst>
      <p:ext uri="{BB962C8B-B14F-4D97-AF65-F5344CB8AC3E}">
        <p14:creationId xmlns:p14="http://schemas.microsoft.com/office/powerpoint/2010/main" val="413615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More information about salaries in support of the previous slide.</a:t>
            </a:r>
          </a:p>
          <a:p>
            <a:endParaRPr lang="en-US" dirty="0"/>
          </a:p>
          <a:p>
            <a:r>
              <a:rPr lang="en-US" dirty="0"/>
              <a:t>Many people think that construction workers are just laborers who have limited skills and limited options that don’t get paid much.</a:t>
            </a:r>
          </a:p>
          <a:p>
            <a:endParaRPr lang="en-US" dirty="0"/>
          </a:p>
          <a:p>
            <a:r>
              <a:rPr lang="en-US" dirty="0"/>
              <a:t>But the truth is construction workers are skilled craft professionals who enjoy their jobs and get paid well for their unique and in-demand talents!</a:t>
            </a:r>
          </a:p>
        </p:txBody>
      </p:sp>
      <p:sp>
        <p:nvSpPr>
          <p:cNvPr id="4" name="Slide Number Placeholder 3"/>
          <p:cNvSpPr>
            <a:spLocks noGrp="1"/>
          </p:cNvSpPr>
          <p:nvPr>
            <p:ph type="sldNum" sz="quarter" idx="5"/>
          </p:nvPr>
        </p:nvSpPr>
        <p:spPr/>
        <p:txBody>
          <a:bodyPr/>
          <a:lstStyle/>
          <a:p>
            <a:fld id="{2E2AA089-8794-48D2-A25D-A3EAF6FDFA1D}" type="slidenum">
              <a:rPr lang="en-US" smtClean="0"/>
              <a:t>12</a:t>
            </a:fld>
            <a:endParaRPr lang="en-US" dirty="0"/>
          </a:p>
        </p:txBody>
      </p:sp>
    </p:spTree>
    <p:extLst>
      <p:ext uri="{BB962C8B-B14F-4D97-AF65-F5344CB8AC3E}">
        <p14:creationId xmlns:p14="http://schemas.microsoft.com/office/powerpoint/2010/main" val="2398512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Click the video to play it. If the play button does not automatically appear during the presentation, right-click the thumbnail and hit “preview,” and then click the play button on the video.</a:t>
            </a:r>
          </a:p>
          <a:p>
            <a:endParaRPr lang="en-US" i="1" dirty="0"/>
          </a:p>
          <a:p>
            <a:r>
              <a:rPr lang="en-US" i="1" dirty="0"/>
              <a:t>NOTE: Before playing video, make sure the sound is on and the computer or presentation is hooked up correctly. Be sure you are connected to the internet, as the video must connect to YouTube.</a:t>
            </a:r>
          </a:p>
          <a:p>
            <a:endParaRPr lang="en-US" i="1" dirty="0"/>
          </a:p>
          <a:p>
            <a:r>
              <a:rPr lang="en-US" i="1" dirty="0"/>
              <a:t>Feel free to stop playing at the 1 minute mark, as the closing slide includes a voiceover that isn’t necessarily relevant to the presentation.</a:t>
            </a:r>
          </a:p>
        </p:txBody>
      </p:sp>
      <p:sp>
        <p:nvSpPr>
          <p:cNvPr id="4" name="Slide Number Placeholder 3"/>
          <p:cNvSpPr>
            <a:spLocks noGrp="1"/>
          </p:cNvSpPr>
          <p:nvPr>
            <p:ph type="sldNum" sz="quarter" idx="5"/>
          </p:nvPr>
        </p:nvSpPr>
        <p:spPr/>
        <p:txBody>
          <a:bodyPr/>
          <a:lstStyle/>
          <a:p>
            <a:fld id="{2E2AA089-8794-48D2-A25D-A3EAF6FDFA1D}" type="slidenum">
              <a:rPr lang="en-US" smtClean="0"/>
              <a:t>13</a:t>
            </a:fld>
            <a:endParaRPr lang="en-US" dirty="0"/>
          </a:p>
        </p:txBody>
      </p:sp>
    </p:spTree>
    <p:extLst>
      <p:ext uri="{BB962C8B-B14F-4D97-AF65-F5344CB8AC3E}">
        <p14:creationId xmlns:p14="http://schemas.microsoft.com/office/powerpoint/2010/main" val="2635111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Fill in your company contact information. If you have an apprenticeship program, include ways to get involved.</a:t>
            </a:r>
          </a:p>
          <a:p>
            <a:endParaRPr lang="en-US" i="1" dirty="0"/>
          </a:p>
          <a:p>
            <a:r>
              <a:rPr lang="en-US" i="1" dirty="0"/>
              <a:t>Thank the audience for their attention and ask if there are any questions.</a:t>
            </a:r>
          </a:p>
        </p:txBody>
      </p:sp>
      <p:sp>
        <p:nvSpPr>
          <p:cNvPr id="4" name="Slide Number Placeholder 3"/>
          <p:cNvSpPr>
            <a:spLocks noGrp="1"/>
          </p:cNvSpPr>
          <p:nvPr>
            <p:ph type="sldNum" sz="quarter" idx="5"/>
          </p:nvPr>
        </p:nvSpPr>
        <p:spPr/>
        <p:txBody>
          <a:bodyPr/>
          <a:lstStyle/>
          <a:p>
            <a:fld id="{2E2AA089-8794-48D2-A25D-A3EAF6FDFA1D}" type="slidenum">
              <a:rPr lang="en-US" smtClean="0"/>
              <a:t>14</a:t>
            </a:fld>
            <a:endParaRPr lang="en-US" dirty="0"/>
          </a:p>
        </p:txBody>
      </p:sp>
    </p:spTree>
    <p:extLst>
      <p:ext uri="{BB962C8B-B14F-4D97-AF65-F5344CB8AC3E}">
        <p14:creationId xmlns:p14="http://schemas.microsoft.com/office/powerpoint/2010/main" val="43438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Start off by posing a question</a:t>
            </a:r>
            <a:r>
              <a:rPr lang="en-US" dirty="0"/>
              <a:t>: What is construction? </a:t>
            </a:r>
            <a:r>
              <a:rPr lang="en-US" i="1" dirty="0"/>
              <a:t>See what answers your audience gives. See what words come to mind when they hear the word construction. </a:t>
            </a:r>
          </a:p>
          <a:p>
            <a:endParaRPr lang="en-US" i="1" dirty="0"/>
          </a:p>
          <a:p>
            <a:r>
              <a:rPr lang="en-US" i="1" dirty="0"/>
              <a:t>Transition by commending their answers and explaining how construction is an exciting and interesting industry that has a massive role in our society.</a:t>
            </a:r>
          </a:p>
        </p:txBody>
      </p:sp>
      <p:sp>
        <p:nvSpPr>
          <p:cNvPr id="4" name="Slide Number Placeholder 3"/>
          <p:cNvSpPr>
            <a:spLocks noGrp="1"/>
          </p:cNvSpPr>
          <p:nvPr>
            <p:ph type="sldNum" sz="quarter" idx="5"/>
          </p:nvPr>
        </p:nvSpPr>
        <p:spPr/>
        <p:txBody>
          <a:bodyPr/>
          <a:lstStyle/>
          <a:p>
            <a:fld id="{2E2AA089-8794-48D2-A25D-A3EAF6FDFA1D}" type="slidenum">
              <a:rPr lang="en-US" smtClean="0"/>
              <a:t>2</a:t>
            </a:fld>
            <a:endParaRPr lang="en-US" dirty="0"/>
          </a:p>
        </p:txBody>
      </p:sp>
    </p:spTree>
    <p:extLst>
      <p:ext uri="{BB962C8B-B14F-4D97-AF65-F5344CB8AC3E}">
        <p14:creationId xmlns:p14="http://schemas.microsoft.com/office/powerpoint/2010/main" val="66330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Click the video to play it. If the play button does not automatically appear during the presentation, right-click the thumbnail and hit “preview,” and then click the play button on the video.</a:t>
            </a:r>
          </a:p>
          <a:p>
            <a:endParaRPr lang="en-US" i="1" dirty="0"/>
          </a:p>
          <a:p>
            <a:r>
              <a:rPr lang="en-US" i="1" dirty="0"/>
              <a:t>NOTE: Before playing video, make sure the sound is on and the computer or presentation is hooked up correctly. Be sure you are connected to the internet, as the video must connect to YouTube.</a:t>
            </a:r>
          </a:p>
          <a:p>
            <a:endParaRPr lang="en-US" i="1" dirty="0"/>
          </a:p>
          <a:p>
            <a:r>
              <a:rPr lang="en-US" i="1" dirty="0"/>
              <a:t>Feel free to stop playing at the 1 minute mark, as the closing slide includes a voiceover that isn’t necessarily relevant to the presentation.</a:t>
            </a:r>
          </a:p>
        </p:txBody>
      </p:sp>
      <p:sp>
        <p:nvSpPr>
          <p:cNvPr id="4" name="Slide Number Placeholder 3"/>
          <p:cNvSpPr>
            <a:spLocks noGrp="1"/>
          </p:cNvSpPr>
          <p:nvPr>
            <p:ph type="sldNum" sz="quarter" idx="5"/>
          </p:nvPr>
        </p:nvSpPr>
        <p:spPr/>
        <p:txBody>
          <a:bodyPr/>
          <a:lstStyle/>
          <a:p>
            <a:fld id="{2E2AA089-8794-48D2-A25D-A3EAF6FDFA1D}" type="slidenum">
              <a:rPr lang="en-US" smtClean="0"/>
              <a:t>3</a:t>
            </a:fld>
            <a:endParaRPr lang="en-US" dirty="0"/>
          </a:p>
        </p:txBody>
      </p:sp>
    </p:spTree>
    <p:extLst>
      <p:ext uri="{BB962C8B-B14F-4D97-AF65-F5344CB8AC3E}">
        <p14:creationId xmlns:p14="http://schemas.microsoft.com/office/powerpoint/2010/main" val="1612255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Re-emphasize points made in the previous video. </a:t>
            </a:r>
            <a:r>
              <a:rPr lang="en-US" dirty="0"/>
              <a:t>Everything starts with construction! Malls, hospitals, homes, stadiums, schools, offices, roads, factories. Without the construction industry, we wouldn’t have any buildings, any electricity, any running water or AC. Although we may not think about construction every day, it is an important part of our lives.</a:t>
            </a:r>
          </a:p>
          <a:p>
            <a:endParaRPr lang="en-US" dirty="0"/>
          </a:p>
          <a:p>
            <a:r>
              <a:rPr lang="en-US" b="1" i="1" dirty="0"/>
              <a:t>You can replace these photos with projects your own company has worked on. Give a few brief examples of the different projects your company is a part of. </a:t>
            </a:r>
          </a:p>
        </p:txBody>
      </p:sp>
      <p:sp>
        <p:nvSpPr>
          <p:cNvPr id="4" name="Slide Number Placeholder 3"/>
          <p:cNvSpPr>
            <a:spLocks noGrp="1"/>
          </p:cNvSpPr>
          <p:nvPr>
            <p:ph type="sldNum" sz="quarter" idx="5"/>
          </p:nvPr>
        </p:nvSpPr>
        <p:spPr/>
        <p:txBody>
          <a:bodyPr/>
          <a:lstStyle/>
          <a:p>
            <a:fld id="{2E2AA089-8794-48D2-A25D-A3EAF6FDFA1D}" type="slidenum">
              <a:rPr lang="en-US" smtClean="0"/>
              <a:t>4</a:t>
            </a:fld>
            <a:endParaRPr lang="en-US" dirty="0"/>
          </a:p>
        </p:txBody>
      </p:sp>
    </p:spTree>
    <p:extLst>
      <p:ext uri="{BB962C8B-B14F-4D97-AF65-F5344CB8AC3E}">
        <p14:creationId xmlns:p14="http://schemas.microsoft.com/office/powerpoint/2010/main" val="410228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Continue your discussion of cool projects your company works on and provide more pictures. You can also talk about the different locations, size of project and any other interesting facts. </a:t>
            </a:r>
            <a:endParaRPr lang="en-US" dirty="0"/>
          </a:p>
          <a:p>
            <a:endParaRPr lang="en-US" dirty="0"/>
          </a:p>
          <a:p>
            <a:r>
              <a:rPr lang="en-US" b="1" i="1" dirty="0"/>
              <a:t>Insert your own project photos. </a:t>
            </a:r>
          </a:p>
          <a:p>
            <a:endParaRPr lang="en-US" dirty="0"/>
          </a:p>
        </p:txBody>
      </p:sp>
      <p:sp>
        <p:nvSpPr>
          <p:cNvPr id="4" name="Slide Number Placeholder 3"/>
          <p:cNvSpPr>
            <a:spLocks noGrp="1"/>
          </p:cNvSpPr>
          <p:nvPr>
            <p:ph type="sldNum" sz="quarter" idx="5"/>
          </p:nvPr>
        </p:nvSpPr>
        <p:spPr/>
        <p:txBody>
          <a:bodyPr/>
          <a:lstStyle/>
          <a:p>
            <a:fld id="{2E2AA089-8794-48D2-A25D-A3EAF6FDFA1D}" type="slidenum">
              <a:rPr lang="en-US" smtClean="0"/>
              <a:t>5</a:t>
            </a:fld>
            <a:endParaRPr lang="en-US" dirty="0"/>
          </a:p>
        </p:txBody>
      </p:sp>
    </p:spTree>
    <p:extLst>
      <p:ext uri="{BB962C8B-B14F-4D97-AF65-F5344CB8AC3E}">
        <p14:creationId xmlns:p14="http://schemas.microsoft.com/office/powerpoint/2010/main" val="917537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Now that you’ve given an overview on the different types of construction projects, it’s time to look deeper into what actually goes into those projects: the craft skills!</a:t>
            </a:r>
          </a:p>
          <a:p>
            <a:endParaRPr lang="en-US" dirty="0"/>
          </a:p>
          <a:p>
            <a:r>
              <a:rPr lang="en-US" dirty="0"/>
              <a:t>Construction involves a lot of people with high skills working together.</a:t>
            </a:r>
          </a:p>
          <a:p>
            <a:endParaRPr lang="en-US" dirty="0"/>
          </a:p>
          <a:p>
            <a:r>
              <a:rPr lang="en-US" dirty="0"/>
              <a:t>Every building has a number of different components, and they all need compliment each other. For example, an air conditioning unit can’t function without the electrical and plumbing systems.</a:t>
            </a:r>
          </a:p>
          <a:p>
            <a:endParaRPr lang="en-US" dirty="0"/>
          </a:p>
          <a:p>
            <a:r>
              <a:rPr lang="en-US" i="1" dirty="0"/>
              <a:t>This is a great time to give insight and examples from your own company or your own experience. Which crafts does your company specialize in? What crafts did you do? How did individual crafts come together to successfully complete a project?</a:t>
            </a:r>
          </a:p>
        </p:txBody>
      </p:sp>
      <p:sp>
        <p:nvSpPr>
          <p:cNvPr id="4" name="Slide Number Placeholder 3"/>
          <p:cNvSpPr>
            <a:spLocks noGrp="1"/>
          </p:cNvSpPr>
          <p:nvPr>
            <p:ph type="sldNum" sz="quarter" idx="5"/>
          </p:nvPr>
        </p:nvSpPr>
        <p:spPr/>
        <p:txBody>
          <a:bodyPr/>
          <a:lstStyle/>
          <a:p>
            <a:fld id="{2E2AA089-8794-48D2-A25D-A3EAF6FDFA1D}" type="slidenum">
              <a:rPr lang="en-US" smtClean="0"/>
              <a:t>6</a:t>
            </a:fld>
            <a:endParaRPr lang="en-US" dirty="0"/>
          </a:p>
        </p:txBody>
      </p:sp>
    </p:spTree>
    <p:extLst>
      <p:ext uri="{BB962C8B-B14F-4D97-AF65-F5344CB8AC3E}">
        <p14:creationId xmlns:p14="http://schemas.microsoft.com/office/powerpoint/2010/main" val="56719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purpose of this section is to dispel stereotypes surrounding the industry</a:t>
            </a:r>
            <a:r>
              <a:rPr lang="en-US" dirty="0"/>
              <a:t>. Many people see construction as something anybody can walk up and do, and that you don’t need any training or talent. </a:t>
            </a:r>
          </a:p>
          <a:p>
            <a:endParaRPr lang="en-US" dirty="0"/>
          </a:p>
          <a:p>
            <a:r>
              <a:rPr lang="en-US" dirty="0"/>
              <a:t>But the crafts do require education and skill. Just like a doctor or a scientist or a businessperson go to school to learn how to do their jobs, craft professionals need to learn and practice. And it makes sense, because you wouldn’t want a critical piece of a building like a roof or power system to be built by someone who is not highly skilled.</a:t>
            </a:r>
          </a:p>
        </p:txBody>
      </p:sp>
      <p:sp>
        <p:nvSpPr>
          <p:cNvPr id="4" name="Slide Number Placeholder 3"/>
          <p:cNvSpPr>
            <a:spLocks noGrp="1"/>
          </p:cNvSpPr>
          <p:nvPr>
            <p:ph type="sldNum" sz="quarter" idx="5"/>
          </p:nvPr>
        </p:nvSpPr>
        <p:spPr/>
        <p:txBody>
          <a:bodyPr/>
          <a:lstStyle/>
          <a:p>
            <a:fld id="{2E2AA089-8794-48D2-A25D-A3EAF6FDFA1D}" type="slidenum">
              <a:rPr lang="en-US" smtClean="0"/>
              <a:t>7</a:t>
            </a:fld>
            <a:endParaRPr lang="en-US" dirty="0"/>
          </a:p>
        </p:txBody>
      </p:sp>
    </p:spTree>
    <p:extLst>
      <p:ext uri="{BB962C8B-B14F-4D97-AF65-F5344CB8AC3E}">
        <p14:creationId xmlns:p14="http://schemas.microsoft.com/office/powerpoint/2010/main" val="727222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4 types of formal training craft professionals can receive. There are many different ways to learn a craft!</a:t>
            </a:r>
          </a:p>
          <a:p>
            <a:endParaRPr lang="en-US" dirty="0"/>
          </a:p>
          <a:p>
            <a:r>
              <a:rPr lang="en-US" i="1" dirty="0"/>
              <a:t>Give a brief explanation of each one. You can discuss your own experience about how you learned your craft and got into construction. If your company has an apprenticeship program or an affiliation with a school or other training program, mention them here.</a:t>
            </a:r>
          </a:p>
        </p:txBody>
      </p:sp>
      <p:sp>
        <p:nvSpPr>
          <p:cNvPr id="4" name="Slide Number Placeholder 3"/>
          <p:cNvSpPr>
            <a:spLocks noGrp="1"/>
          </p:cNvSpPr>
          <p:nvPr>
            <p:ph type="sldNum" sz="quarter" idx="5"/>
          </p:nvPr>
        </p:nvSpPr>
        <p:spPr/>
        <p:txBody>
          <a:bodyPr/>
          <a:lstStyle/>
          <a:p>
            <a:fld id="{2E2AA089-8794-48D2-A25D-A3EAF6FDFA1D}" type="slidenum">
              <a:rPr lang="en-US" smtClean="0"/>
              <a:t>8</a:t>
            </a:fld>
            <a:endParaRPr lang="en-US" dirty="0"/>
          </a:p>
        </p:txBody>
      </p:sp>
    </p:spTree>
    <p:extLst>
      <p:ext uri="{BB962C8B-B14F-4D97-AF65-F5344CB8AC3E}">
        <p14:creationId xmlns:p14="http://schemas.microsoft.com/office/powerpoint/2010/main" val="4240123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Again emphasizing that there are many routes someone can take for a construction career.</a:t>
            </a:r>
          </a:p>
          <a:p>
            <a:endParaRPr lang="en-US" dirty="0"/>
          </a:p>
          <a:p>
            <a:r>
              <a:rPr lang="en-US" dirty="0"/>
              <a:t>If you want to immediately hop into the field and start earning money, an apprenticeship might be a good choice. But if you want a more traditional college experience, there are plenty of options through the community college or university path.</a:t>
            </a:r>
          </a:p>
        </p:txBody>
      </p:sp>
      <p:sp>
        <p:nvSpPr>
          <p:cNvPr id="4" name="Slide Number Placeholder 3"/>
          <p:cNvSpPr>
            <a:spLocks noGrp="1"/>
          </p:cNvSpPr>
          <p:nvPr>
            <p:ph type="sldNum" sz="quarter" idx="5"/>
          </p:nvPr>
        </p:nvSpPr>
        <p:spPr/>
        <p:txBody>
          <a:bodyPr/>
          <a:lstStyle/>
          <a:p>
            <a:fld id="{2E2AA089-8794-48D2-A25D-A3EAF6FDFA1D}" type="slidenum">
              <a:rPr lang="en-US" smtClean="0"/>
              <a:t>9</a:t>
            </a:fld>
            <a:endParaRPr lang="en-US" dirty="0"/>
          </a:p>
        </p:txBody>
      </p:sp>
    </p:spTree>
    <p:extLst>
      <p:ext uri="{BB962C8B-B14F-4D97-AF65-F5344CB8AC3E}">
        <p14:creationId xmlns:p14="http://schemas.microsoft.com/office/powerpoint/2010/main" val="412703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https://www.youtube.com/embed/Uyakh5HBSf0?feature=oembed" TargetMode="External"/><Relationship Id="rId5" Type="http://schemas.openxmlformats.org/officeDocument/2006/relationships/image" Target="../media/image6.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XmTVB0hGZh0" TargetMode="External"/><Relationship Id="rId5" Type="http://schemas.openxmlformats.org/officeDocument/2006/relationships/image" Target="../media/image6.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kNUujyWkArk" TargetMode="External"/><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3C5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46000"/>
          </a:blip>
          <a:srcRect l="4064" r="4064"/>
          <a:stretch>
            <a:fillRect/>
          </a:stretch>
        </p:blipFill>
        <p:spPr>
          <a:xfrm>
            <a:off x="0" y="0"/>
            <a:ext cx="7730173" cy="10343286"/>
          </a:xfrm>
          <a:prstGeom prst="rect">
            <a:avLst/>
          </a:prstGeom>
        </p:spPr>
      </p:pic>
      <p:grpSp>
        <p:nvGrpSpPr>
          <p:cNvPr id="3" name="Group 3"/>
          <p:cNvGrpSpPr/>
          <p:nvPr/>
        </p:nvGrpSpPr>
        <p:grpSpPr>
          <a:xfrm>
            <a:off x="5791200" y="2031514"/>
            <a:ext cx="11490677" cy="4921863"/>
            <a:chOff x="0" y="0"/>
            <a:chExt cx="11887135" cy="5091680"/>
          </a:xfrm>
        </p:grpSpPr>
        <p:sp>
          <p:nvSpPr>
            <p:cNvPr id="4" name="Freeform 4"/>
            <p:cNvSpPr/>
            <p:nvPr/>
          </p:nvSpPr>
          <p:spPr>
            <a:xfrm>
              <a:off x="0" y="0"/>
              <a:ext cx="11887136" cy="5091680"/>
            </a:xfrm>
            <a:custGeom>
              <a:avLst/>
              <a:gdLst/>
              <a:ahLst/>
              <a:cxnLst/>
              <a:rect l="l" t="t" r="r" b="b"/>
              <a:pathLst>
                <a:path w="11887136" h="5091680">
                  <a:moveTo>
                    <a:pt x="0" y="0"/>
                  </a:moveTo>
                  <a:lnTo>
                    <a:pt x="0" y="5091680"/>
                  </a:lnTo>
                  <a:lnTo>
                    <a:pt x="11887136" y="5091680"/>
                  </a:lnTo>
                  <a:lnTo>
                    <a:pt x="11887136" y="0"/>
                  </a:lnTo>
                  <a:lnTo>
                    <a:pt x="0" y="0"/>
                  </a:lnTo>
                  <a:close/>
                  <a:moveTo>
                    <a:pt x="11826175" y="5030720"/>
                  </a:moveTo>
                  <a:lnTo>
                    <a:pt x="59690" y="5030720"/>
                  </a:lnTo>
                  <a:lnTo>
                    <a:pt x="59690" y="59690"/>
                  </a:lnTo>
                  <a:lnTo>
                    <a:pt x="11826175" y="59690"/>
                  </a:lnTo>
                  <a:lnTo>
                    <a:pt x="11826175" y="5030720"/>
                  </a:lnTo>
                  <a:close/>
                </a:path>
              </a:pathLst>
            </a:custGeom>
            <a:solidFill>
              <a:srgbClr val="960000"/>
            </a:solidFill>
          </p:spPr>
        </p:sp>
      </p:grpSp>
      <p:sp>
        <p:nvSpPr>
          <p:cNvPr id="5" name="AutoShape 5"/>
          <p:cNvSpPr/>
          <p:nvPr/>
        </p:nvSpPr>
        <p:spPr>
          <a:xfrm>
            <a:off x="0" y="3320850"/>
            <a:ext cx="7530112" cy="2286041"/>
          </a:xfrm>
          <a:prstGeom prst="rect">
            <a:avLst/>
          </a:prstGeom>
          <a:solidFill>
            <a:srgbClr val="FFFFFF"/>
          </a:solidFill>
        </p:spPr>
      </p:sp>
      <p:sp>
        <p:nvSpPr>
          <p:cNvPr id="6" name="TextBox 6"/>
          <p:cNvSpPr txBox="1"/>
          <p:nvPr/>
        </p:nvSpPr>
        <p:spPr>
          <a:xfrm>
            <a:off x="476435" y="4226497"/>
            <a:ext cx="6777301" cy="474745"/>
          </a:xfrm>
          <a:prstGeom prst="rect">
            <a:avLst/>
          </a:prstGeom>
        </p:spPr>
        <p:txBody>
          <a:bodyPr wrap="square" lIns="0" tIns="0" rIns="0" bIns="0" rtlCol="0" anchor="t">
            <a:spAutoFit/>
          </a:bodyPr>
          <a:lstStyle/>
          <a:p>
            <a:pPr>
              <a:lnSpc>
                <a:spcPts val="4200"/>
              </a:lnSpc>
            </a:pPr>
            <a:r>
              <a:rPr lang="en-US" sz="2400" i="0" spc="261" dirty="0">
                <a:solidFill>
                  <a:srgbClr val="1D3C5F"/>
                </a:solidFill>
                <a:latin typeface="Aileron Regular" panose="020B0604020202020204" charset="0"/>
              </a:rPr>
              <a:t>[</a:t>
            </a:r>
            <a:r>
              <a:rPr lang="en-US" sz="2400" i="1" spc="261" dirty="0">
                <a:solidFill>
                  <a:srgbClr val="1D3C5F"/>
                </a:solidFill>
                <a:latin typeface="Aileron Regular" panose="020B0604020202020204" charset="0"/>
              </a:rPr>
              <a:t>INSERT YOUR COMPANY NAME/LOGO</a:t>
            </a:r>
            <a:r>
              <a:rPr lang="en-US" sz="2400" i="0" spc="261" dirty="0">
                <a:solidFill>
                  <a:srgbClr val="1D3C5F"/>
                </a:solidFill>
                <a:latin typeface="Aileron Regular" panose="020B0604020202020204" charset="0"/>
              </a:rPr>
              <a:t>]</a:t>
            </a:r>
          </a:p>
        </p:txBody>
      </p:sp>
      <p:sp>
        <p:nvSpPr>
          <p:cNvPr id="7" name="TextBox 7"/>
          <p:cNvSpPr txBox="1"/>
          <p:nvPr/>
        </p:nvSpPr>
        <p:spPr>
          <a:xfrm>
            <a:off x="8394038" y="3116084"/>
            <a:ext cx="7705726" cy="2752725"/>
          </a:xfrm>
          <a:prstGeom prst="rect">
            <a:avLst/>
          </a:prstGeom>
        </p:spPr>
        <p:txBody>
          <a:bodyPr lIns="0" tIns="0" rIns="0" bIns="0" rtlCol="0" anchor="t">
            <a:spAutoFit/>
          </a:bodyPr>
          <a:lstStyle/>
          <a:p>
            <a:pPr algn="r">
              <a:lnSpc>
                <a:spcPts val="10800"/>
              </a:lnSpc>
            </a:pPr>
            <a:r>
              <a:rPr lang="en-US" sz="9000" b="1" i="0" dirty="0">
                <a:solidFill>
                  <a:srgbClr val="FFFFFF"/>
                </a:solidFill>
                <a:latin typeface="Intro"/>
              </a:rPr>
              <a:t>Build Your Future</a:t>
            </a:r>
          </a:p>
        </p:txBody>
      </p:sp>
      <p:pic>
        <p:nvPicPr>
          <p:cNvPr id="8" name="Picture 7">
            <a:extLst>
              <a:ext uri="{FF2B5EF4-FFF2-40B4-BE49-F238E27FC236}">
                <a16:creationId xmlns:a16="http://schemas.microsoft.com/office/drawing/2014/main" id="{A183C732-42BF-4E86-A919-C503980E1F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3200" y="8306339"/>
            <a:ext cx="3276384" cy="13571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50CF25-F6EE-447B-8F21-745AB7E55DEB}"/>
              </a:ext>
            </a:extLst>
          </p:cNvPr>
          <p:cNvSpPr/>
          <p:nvPr/>
        </p:nvSpPr>
        <p:spPr>
          <a:xfrm>
            <a:off x="571499" y="1295398"/>
            <a:ext cx="17145000" cy="7696200"/>
          </a:xfrm>
          <a:prstGeom prst="rect">
            <a:avLst/>
          </a:prstGeom>
          <a:solidFill>
            <a:srgbClr val="1D3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3">
            <a:extLst>
              <a:ext uri="{FF2B5EF4-FFF2-40B4-BE49-F238E27FC236}">
                <a16:creationId xmlns:a16="http://schemas.microsoft.com/office/drawing/2014/main" id="{1031A374-90BD-4FEC-866A-4080D6026176}"/>
              </a:ext>
            </a:extLst>
          </p:cNvPr>
          <p:cNvGrpSpPr/>
          <p:nvPr/>
        </p:nvGrpSpPr>
        <p:grpSpPr>
          <a:xfrm>
            <a:off x="139439" y="996126"/>
            <a:ext cx="17941886" cy="8294744"/>
            <a:chOff x="0" y="0"/>
            <a:chExt cx="11887135" cy="5091680"/>
          </a:xfrm>
        </p:grpSpPr>
        <p:sp>
          <p:nvSpPr>
            <p:cNvPr id="10" name="Freeform 4">
              <a:extLst>
                <a:ext uri="{FF2B5EF4-FFF2-40B4-BE49-F238E27FC236}">
                  <a16:creationId xmlns:a16="http://schemas.microsoft.com/office/drawing/2014/main" id="{85E430F2-152A-45B4-AEF7-7AB1F257B7DE}"/>
                </a:ext>
              </a:extLst>
            </p:cNvPr>
            <p:cNvSpPr/>
            <p:nvPr/>
          </p:nvSpPr>
          <p:spPr>
            <a:xfrm>
              <a:off x="0" y="0"/>
              <a:ext cx="11887136" cy="5091680"/>
            </a:xfrm>
            <a:custGeom>
              <a:avLst/>
              <a:gdLst/>
              <a:ahLst/>
              <a:cxnLst/>
              <a:rect l="l" t="t" r="r" b="b"/>
              <a:pathLst>
                <a:path w="11887136" h="5091680">
                  <a:moveTo>
                    <a:pt x="0" y="0"/>
                  </a:moveTo>
                  <a:lnTo>
                    <a:pt x="0" y="5091680"/>
                  </a:lnTo>
                  <a:lnTo>
                    <a:pt x="11887136" y="5091680"/>
                  </a:lnTo>
                  <a:lnTo>
                    <a:pt x="11887136" y="0"/>
                  </a:lnTo>
                  <a:lnTo>
                    <a:pt x="0" y="0"/>
                  </a:lnTo>
                  <a:close/>
                  <a:moveTo>
                    <a:pt x="11826175" y="5030720"/>
                  </a:moveTo>
                  <a:lnTo>
                    <a:pt x="59690" y="5030720"/>
                  </a:lnTo>
                  <a:lnTo>
                    <a:pt x="59690" y="59690"/>
                  </a:lnTo>
                  <a:lnTo>
                    <a:pt x="11826175" y="59690"/>
                  </a:lnTo>
                  <a:lnTo>
                    <a:pt x="11826175" y="5030720"/>
                  </a:lnTo>
                  <a:close/>
                </a:path>
              </a:pathLst>
            </a:custGeom>
            <a:solidFill>
              <a:srgbClr val="960000"/>
            </a:solidFill>
          </p:spPr>
        </p:sp>
      </p:grpSp>
      <p:pic>
        <p:nvPicPr>
          <p:cNvPr id="4" name="Picture 4">
            <a:hlinkClick r:id="" action="ppaction://media"/>
            <a:extLst>
              <a:ext uri="{FF2B5EF4-FFF2-40B4-BE49-F238E27FC236}">
                <a16:creationId xmlns:a16="http://schemas.microsoft.com/office/drawing/2014/main" id="{267186D5-D76E-4A93-B720-792F487DD97B}"/>
              </a:ext>
            </a:extLst>
          </p:cNvPr>
          <p:cNvPicPr>
            <a:picLocks noRot="1" noChangeAspect="1"/>
          </p:cNvPicPr>
          <p:nvPr>
            <a:videoFile r:link="rId1"/>
          </p:nvPr>
        </p:nvPicPr>
        <p:blipFill>
          <a:blip r:embed="rId4"/>
          <a:stretch>
            <a:fillRect/>
          </a:stretch>
        </p:blipFill>
        <p:spPr>
          <a:xfrm>
            <a:off x="2622177" y="1531284"/>
            <a:ext cx="12976411" cy="7251326"/>
          </a:xfrm>
          <a:prstGeom prst="rect">
            <a:avLst/>
          </a:prstGeom>
        </p:spPr>
      </p:pic>
      <p:pic>
        <p:nvPicPr>
          <p:cNvPr id="6" name="Picture 5">
            <a:extLst>
              <a:ext uri="{FF2B5EF4-FFF2-40B4-BE49-F238E27FC236}">
                <a16:creationId xmlns:a16="http://schemas.microsoft.com/office/drawing/2014/main" id="{0B190DB8-BB07-4078-84F1-19046D7AD8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49600" y="8078379"/>
            <a:ext cx="1618618" cy="670444"/>
          </a:xfrm>
          <a:prstGeom prst="rect">
            <a:avLst/>
          </a:prstGeom>
        </p:spPr>
      </p:pic>
    </p:spTree>
    <p:extLst>
      <p:ext uri="{BB962C8B-B14F-4D97-AF65-F5344CB8AC3E}">
        <p14:creationId xmlns:p14="http://schemas.microsoft.com/office/powerpoint/2010/main" val="136015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98649C4-90DD-4001-ADBE-1A693BE02985}"/>
              </a:ext>
            </a:extLst>
          </p:cNvPr>
          <p:cNvSpPr/>
          <p:nvPr/>
        </p:nvSpPr>
        <p:spPr>
          <a:xfrm>
            <a:off x="0" y="3390900"/>
            <a:ext cx="8610600" cy="5100290"/>
          </a:xfrm>
          <a:prstGeom prst="rect">
            <a:avLst/>
          </a:prstGeom>
          <a:solidFill>
            <a:srgbClr val="1D3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370945" y="95250"/>
            <a:ext cx="19046942" cy="1733695"/>
          </a:xfrm>
          <a:prstGeom prst="rect">
            <a:avLst/>
          </a:prstGeom>
        </p:spPr>
        <p:txBody>
          <a:bodyPr lIns="0" tIns="0" rIns="0" bIns="0" rtlCol="0" anchor="t">
            <a:spAutoFit/>
          </a:bodyPr>
          <a:lstStyle/>
          <a:p>
            <a:pPr algn="ctr">
              <a:lnSpc>
                <a:spcPts val="13200"/>
              </a:lnSpc>
            </a:pPr>
            <a:r>
              <a:rPr lang="en-US" sz="11000" b="0" i="0" spc="120" dirty="0">
                <a:solidFill>
                  <a:srgbClr val="1D3C5F">
                    <a:alpha val="40000"/>
                  </a:srgbClr>
                </a:solidFill>
                <a:latin typeface="Intro"/>
              </a:rPr>
              <a:t>Why construction?</a:t>
            </a:r>
          </a:p>
        </p:txBody>
      </p:sp>
      <p:grpSp>
        <p:nvGrpSpPr>
          <p:cNvPr id="3" name="Group 3"/>
          <p:cNvGrpSpPr/>
          <p:nvPr/>
        </p:nvGrpSpPr>
        <p:grpSpPr>
          <a:xfrm>
            <a:off x="9152526" y="2781300"/>
            <a:ext cx="8106774" cy="6262816"/>
            <a:chOff x="0" y="0"/>
            <a:chExt cx="8386479" cy="7137474"/>
          </a:xfrm>
        </p:grpSpPr>
        <p:sp>
          <p:nvSpPr>
            <p:cNvPr id="4" name="Freeform 4"/>
            <p:cNvSpPr/>
            <p:nvPr/>
          </p:nvSpPr>
          <p:spPr>
            <a:xfrm>
              <a:off x="0" y="0"/>
              <a:ext cx="8386479" cy="7137474"/>
            </a:xfrm>
            <a:custGeom>
              <a:avLst/>
              <a:gdLst/>
              <a:ahLst/>
              <a:cxnLst/>
              <a:rect l="l" t="t" r="r" b="b"/>
              <a:pathLst>
                <a:path w="8386479" h="7137474">
                  <a:moveTo>
                    <a:pt x="0" y="0"/>
                  </a:moveTo>
                  <a:lnTo>
                    <a:pt x="0" y="7137474"/>
                  </a:lnTo>
                  <a:lnTo>
                    <a:pt x="8386479" y="7137474"/>
                  </a:lnTo>
                  <a:lnTo>
                    <a:pt x="8386479" y="0"/>
                  </a:lnTo>
                  <a:lnTo>
                    <a:pt x="0" y="0"/>
                  </a:lnTo>
                  <a:close/>
                  <a:moveTo>
                    <a:pt x="8325518" y="7076514"/>
                  </a:moveTo>
                  <a:lnTo>
                    <a:pt x="59690" y="7076514"/>
                  </a:lnTo>
                  <a:lnTo>
                    <a:pt x="59690" y="59690"/>
                  </a:lnTo>
                  <a:lnTo>
                    <a:pt x="8325518" y="59690"/>
                  </a:lnTo>
                  <a:lnTo>
                    <a:pt x="8325518" y="7076514"/>
                  </a:lnTo>
                  <a:close/>
                </a:path>
              </a:pathLst>
            </a:custGeom>
            <a:solidFill>
              <a:srgbClr val="E31B23"/>
            </a:solidFill>
          </p:spPr>
        </p:sp>
      </p:grpSp>
      <p:pic>
        <p:nvPicPr>
          <p:cNvPr id="5" name="Picture 5"/>
          <p:cNvPicPr>
            <a:picLocks noChangeAspect="1"/>
          </p:cNvPicPr>
          <p:nvPr/>
        </p:nvPicPr>
        <p:blipFill rotWithShape="1">
          <a:blip r:embed="rId3">
            <a:extLst>
              <a:ext uri="{28A0092B-C50C-407E-A947-70E740481C1C}">
                <a14:useLocalDpi xmlns:a14="http://schemas.microsoft.com/office/drawing/2010/main" val="0"/>
              </a:ext>
            </a:extLst>
          </a:blip>
          <a:srcRect r="13220"/>
          <a:stretch/>
        </p:blipFill>
        <p:spPr>
          <a:xfrm>
            <a:off x="9306765" y="2948103"/>
            <a:ext cx="7736457" cy="5939659"/>
          </a:xfrm>
          <a:prstGeom prst="rect">
            <a:avLst/>
          </a:prstGeom>
        </p:spPr>
      </p:pic>
      <p:grpSp>
        <p:nvGrpSpPr>
          <p:cNvPr id="6" name="Group 6"/>
          <p:cNvGrpSpPr/>
          <p:nvPr/>
        </p:nvGrpSpPr>
        <p:grpSpPr>
          <a:xfrm>
            <a:off x="1028700" y="2976139"/>
            <a:ext cx="7249365" cy="6832956"/>
            <a:chOff x="0" y="-66675"/>
            <a:chExt cx="9665820" cy="9110609"/>
          </a:xfrm>
        </p:grpSpPr>
        <p:sp>
          <p:nvSpPr>
            <p:cNvPr id="7" name="TextBox 7"/>
            <p:cNvSpPr txBox="1"/>
            <p:nvPr/>
          </p:nvSpPr>
          <p:spPr>
            <a:xfrm>
              <a:off x="0" y="-66675"/>
              <a:ext cx="9665820" cy="737235"/>
            </a:xfrm>
            <a:prstGeom prst="rect">
              <a:avLst/>
            </a:prstGeom>
          </p:spPr>
          <p:txBody>
            <a:bodyPr lIns="0" tIns="0" rIns="0" bIns="0" rtlCol="0" anchor="t">
              <a:spAutoFit/>
            </a:bodyPr>
            <a:lstStyle/>
            <a:p>
              <a:pPr>
                <a:lnSpc>
                  <a:spcPts val="4620"/>
                </a:lnSpc>
              </a:pPr>
              <a:endParaRPr dirty="0"/>
            </a:p>
          </p:txBody>
        </p:sp>
        <p:sp>
          <p:nvSpPr>
            <p:cNvPr id="8" name="TextBox 8"/>
            <p:cNvSpPr txBox="1"/>
            <p:nvPr/>
          </p:nvSpPr>
          <p:spPr>
            <a:xfrm>
              <a:off x="0" y="804705"/>
              <a:ext cx="9665820" cy="5733878"/>
            </a:xfrm>
            <a:prstGeom prst="rect">
              <a:avLst/>
            </a:prstGeom>
          </p:spPr>
          <p:txBody>
            <a:bodyPr lIns="0" tIns="0" rIns="0" bIns="0" rtlCol="0" anchor="t">
              <a:spAutoFit/>
            </a:bodyPr>
            <a:lstStyle/>
            <a:p>
              <a:pPr marL="457200" indent="-457200">
                <a:lnSpc>
                  <a:spcPts val="6864"/>
                </a:lnSpc>
                <a:buFont typeface="Wingdings" panose="05000000000000000000" pitchFamily="2" charset="2"/>
                <a:buChar char="ü"/>
              </a:pPr>
              <a:r>
                <a:rPr lang="en-US" sz="3300" b="1" i="1" spc="231" dirty="0">
                  <a:solidFill>
                    <a:schemeClr val="bg1"/>
                  </a:solidFill>
                  <a:latin typeface="Aileron Regular"/>
                </a:rPr>
                <a:t>Great Pay</a:t>
              </a:r>
            </a:p>
            <a:p>
              <a:pPr marL="457200" indent="-457200">
                <a:lnSpc>
                  <a:spcPts val="6864"/>
                </a:lnSpc>
                <a:buFont typeface="Wingdings" panose="05000000000000000000" pitchFamily="2" charset="2"/>
                <a:buChar char="ü"/>
              </a:pPr>
              <a:r>
                <a:rPr lang="en-US" sz="3300" b="1" i="1" spc="231" dirty="0">
                  <a:solidFill>
                    <a:schemeClr val="bg1"/>
                  </a:solidFill>
                  <a:latin typeface="Aileron Regular"/>
                </a:rPr>
                <a:t>High Demand</a:t>
              </a:r>
            </a:p>
            <a:p>
              <a:pPr marL="457200" indent="-457200">
                <a:lnSpc>
                  <a:spcPts val="6864"/>
                </a:lnSpc>
                <a:buFont typeface="Wingdings" panose="05000000000000000000" pitchFamily="2" charset="2"/>
                <a:buChar char="ü"/>
              </a:pPr>
              <a:r>
                <a:rPr lang="en-US" sz="3300" b="1" i="1" spc="231" dirty="0">
                  <a:solidFill>
                    <a:schemeClr val="bg1"/>
                  </a:solidFill>
                  <a:latin typeface="Aileron Regular"/>
                </a:rPr>
                <a:t>Satisfaction and Happiness</a:t>
              </a:r>
            </a:p>
            <a:p>
              <a:pPr marL="457200" indent="-457200">
                <a:lnSpc>
                  <a:spcPts val="6864"/>
                </a:lnSpc>
                <a:buFont typeface="Wingdings" panose="05000000000000000000" pitchFamily="2" charset="2"/>
                <a:buChar char="ü"/>
              </a:pPr>
              <a:r>
                <a:rPr lang="en-US" sz="3300" b="1" i="1" spc="231" dirty="0">
                  <a:solidFill>
                    <a:schemeClr val="bg1"/>
                  </a:solidFill>
                  <a:latin typeface="Aileron Regular"/>
                </a:rPr>
                <a:t>Unlimited Potential</a:t>
              </a:r>
            </a:p>
            <a:p>
              <a:pPr marL="457200" indent="-457200">
                <a:lnSpc>
                  <a:spcPts val="6864"/>
                </a:lnSpc>
                <a:buFont typeface="Wingdings" panose="05000000000000000000" pitchFamily="2" charset="2"/>
                <a:buChar char="ü"/>
              </a:pPr>
              <a:r>
                <a:rPr lang="en-US" sz="3300" b="1" i="1" spc="231" dirty="0">
                  <a:solidFill>
                    <a:schemeClr val="bg1"/>
                  </a:solidFill>
                  <a:latin typeface="Aileron Regular"/>
                </a:rPr>
                <a:t>Leave a Legacy</a:t>
              </a:r>
            </a:p>
          </p:txBody>
        </p:sp>
        <p:sp>
          <p:nvSpPr>
            <p:cNvPr id="9" name="TextBox 9"/>
            <p:cNvSpPr txBox="1"/>
            <p:nvPr/>
          </p:nvSpPr>
          <p:spPr>
            <a:xfrm>
              <a:off x="0" y="7286727"/>
              <a:ext cx="9665820" cy="737235"/>
            </a:xfrm>
            <a:prstGeom prst="rect">
              <a:avLst/>
            </a:prstGeom>
          </p:spPr>
          <p:txBody>
            <a:bodyPr lIns="0" tIns="0" rIns="0" bIns="0" rtlCol="0" anchor="t">
              <a:spAutoFit/>
            </a:bodyPr>
            <a:lstStyle/>
            <a:p>
              <a:pPr>
                <a:lnSpc>
                  <a:spcPts val="4620"/>
                </a:lnSpc>
              </a:pPr>
              <a:endParaRPr dirty="0"/>
            </a:p>
          </p:txBody>
        </p:sp>
        <p:sp>
          <p:nvSpPr>
            <p:cNvPr id="10" name="TextBox 10"/>
            <p:cNvSpPr txBox="1"/>
            <p:nvPr/>
          </p:nvSpPr>
          <p:spPr>
            <a:xfrm>
              <a:off x="0" y="8339084"/>
              <a:ext cx="9665820" cy="704850"/>
            </a:xfrm>
            <a:prstGeom prst="rect">
              <a:avLst/>
            </a:prstGeom>
          </p:spPr>
          <p:txBody>
            <a:bodyPr lIns="0" tIns="0" rIns="0" bIns="0" rtlCol="0" anchor="t">
              <a:spAutoFit/>
            </a:bodyPr>
            <a:lstStyle/>
            <a:p>
              <a:pPr>
                <a:lnSpc>
                  <a:spcPts val="4500"/>
                </a:lnSpc>
              </a:pPr>
              <a:endParaRPr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46309" y="1141539"/>
            <a:ext cx="8470552" cy="8154418"/>
            <a:chOff x="0" y="0"/>
            <a:chExt cx="8386479" cy="8435766"/>
          </a:xfrm>
        </p:grpSpPr>
        <p:sp>
          <p:nvSpPr>
            <p:cNvPr id="3" name="Freeform 3"/>
            <p:cNvSpPr/>
            <p:nvPr/>
          </p:nvSpPr>
          <p:spPr>
            <a:xfrm>
              <a:off x="0" y="0"/>
              <a:ext cx="8386479" cy="8435766"/>
            </a:xfrm>
            <a:custGeom>
              <a:avLst/>
              <a:gdLst/>
              <a:ahLst/>
              <a:cxnLst/>
              <a:rect l="l" t="t" r="r" b="b"/>
              <a:pathLst>
                <a:path w="8386479" h="8435766">
                  <a:moveTo>
                    <a:pt x="0" y="0"/>
                  </a:moveTo>
                  <a:lnTo>
                    <a:pt x="0" y="8435766"/>
                  </a:lnTo>
                  <a:lnTo>
                    <a:pt x="8386479" y="8435766"/>
                  </a:lnTo>
                  <a:lnTo>
                    <a:pt x="8386479" y="0"/>
                  </a:lnTo>
                  <a:lnTo>
                    <a:pt x="0" y="0"/>
                  </a:lnTo>
                  <a:close/>
                  <a:moveTo>
                    <a:pt x="8325518" y="8374806"/>
                  </a:moveTo>
                  <a:lnTo>
                    <a:pt x="59690" y="8374806"/>
                  </a:lnTo>
                  <a:lnTo>
                    <a:pt x="59690" y="59690"/>
                  </a:lnTo>
                  <a:lnTo>
                    <a:pt x="8325518" y="59690"/>
                  </a:lnTo>
                  <a:lnTo>
                    <a:pt x="8325518" y="8374807"/>
                  </a:lnTo>
                  <a:close/>
                </a:path>
              </a:pathLst>
            </a:custGeom>
            <a:solidFill>
              <a:srgbClr val="960000"/>
            </a:solidFill>
          </p:spPr>
        </p:sp>
      </p:grpSp>
      <p:sp>
        <p:nvSpPr>
          <p:cNvPr id="4" name="TextBox 4"/>
          <p:cNvSpPr txBox="1"/>
          <p:nvPr/>
        </p:nvSpPr>
        <p:spPr>
          <a:xfrm>
            <a:off x="9342631" y="1756858"/>
            <a:ext cx="5975356" cy="2139950"/>
          </a:xfrm>
          <a:prstGeom prst="rect">
            <a:avLst/>
          </a:prstGeom>
        </p:spPr>
        <p:txBody>
          <a:bodyPr lIns="0" tIns="0" rIns="0" bIns="0" rtlCol="0" anchor="t">
            <a:spAutoFit/>
          </a:bodyPr>
          <a:lstStyle/>
          <a:p>
            <a:pPr>
              <a:lnSpc>
                <a:spcPts val="8450"/>
              </a:lnSpc>
            </a:pPr>
            <a:r>
              <a:rPr lang="en-US" sz="6500" b="0" i="0" spc="65" dirty="0">
                <a:latin typeface="Intro"/>
              </a:rPr>
              <a:t>Average Salary</a:t>
            </a:r>
          </a:p>
        </p:txBody>
      </p:sp>
      <p:sp>
        <p:nvSpPr>
          <p:cNvPr id="5" name="AutoShape 5"/>
          <p:cNvSpPr/>
          <p:nvPr/>
        </p:nvSpPr>
        <p:spPr>
          <a:xfrm>
            <a:off x="-188262" y="1"/>
            <a:ext cx="8282318" cy="10287000"/>
          </a:xfrm>
          <a:prstGeom prst="rect">
            <a:avLst/>
          </a:prstGeom>
          <a:solidFill>
            <a:srgbClr val="1D3C5F"/>
          </a:solidFill>
        </p:spPr>
      </p:sp>
      <p:grpSp>
        <p:nvGrpSpPr>
          <p:cNvPr id="6" name="Group 6"/>
          <p:cNvGrpSpPr/>
          <p:nvPr/>
        </p:nvGrpSpPr>
        <p:grpSpPr>
          <a:xfrm>
            <a:off x="344557" y="503709"/>
            <a:ext cx="7216679" cy="8804767"/>
            <a:chOff x="0" y="-57150"/>
            <a:chExt cx="8904984" cy="11739690"/>
          </a:xfrm>
        </p:grpSpPr>
        <p:sp>
          <p:nvSpPr>
            <p:cNvPr id="7" name="TextBox 7"/>
            <p:cNvSpPr txBox="1"/>
            <p:nvPr/>
          </p:nvSpPr>
          <p:spPr>
            <a:xfrm rot="-2700000">
              <a:off x="1103820" y="10852226"/>
              <a:ext cx="1219412" cy="422910"/>
            </a:xfrm>
            <a:prstGeom prst="rect">
              <a:avLst/>
            </a:prstGeom>
          </p:spPr>
          <p:txBody>
            <a:bodyPr lIns="0" tIns="0" rIns="0" bIns="0" rtlCol="0" anchor="t">
              <a:spAutoFit/>
            </a:bodyPr>
            <a:lstStyle/>
            <a:p>
              <a:pPr algn="ctr">
                <a:lnSpc>
                  <a:spcPts val="2520"/>
                </a:lnSpc>
              </a:pPr>
              <a:r>
                <a:rPr lang="en-US" sz="1800" b="1" dirty="0">
                  <a:solidFill>
                    <a:srgbClr val="F2EFEB"/>
                  </a:solidFill>
                  <a:latin typeface="Arimo"/>
                </a:rPr>
                <a:t>Plumber</a:t>
              </a:r>
            </a:p>
          </p:txBody>
        </p:sp>
        <p:sp>
          <p:nvSpPr>
            <p:cNvPr id="8" name="TextBox 8"/>
            <p:cNvSpPr txBox="1"/>
            <p:nvPr/>
          </p:nvSpPr>
          <p:spPr>
            <a:xfrm rot="-2700000">
              <a:off x="2376173" y="10966201"/>
              <a:ext cx="1541780" cy="422910"/>
            </a:xfrm>
            <a:prstGeom prst="rect">
              <a:avLst/>
            </a:prstGeom>
          </p:spPr>
          <p:txBody>
            <a:bodyPr lIns="0" tIns="0" rIns="0" bIns="0" rtlCol="0" anchor="t">
              <a:spAutoFit/>
            </a:bodyPr>
            <a:lstStyle/>
            <a:p>
              <a:pPr algn="ctr">
                <a:lnSpc>
                  <a:spcPts val="2520"/>
                </a:lnSpc>
              </a:pPr>
              <a:r>
                <a:rPr lang="en-US" sz="1800" b="1" dirty="0">
                  <a:solidFill>
                    <a:srgbClr val="F2EFEB"/>
                  </a:solidFill>
                  <a:latin typeface="Arimo"/>
                </a:rPr>
                <a:t>Electrician</a:t>
              </a:r>
            </a:p>
          </p:txBody>
        </p:sp>
        <p:sp>
          <p:nvSpPr>
            <p:cNvPr id="9" name="TextBox 9"/>
            <p:cNvSpPr txBox="1"/>
            <p:nvPr/>
          </p:nvSpPr>
          <p:spPr>
            <a:xfrm rot="-2700000">
              <a:off x="4372285" y="10780384"/>
              <a:ext cx="1016212" cy="422910"/>
            </a:xfrm>
            <a:prstGeom prst="rect">
              <a:avLst/>
            </a:prstGeom>
          </p:spPr>
          <p:txBody>
            <a:bodyPr lIns="0" tIns="0" rIns="0" bIns="0" rtlCol="0" anchor="t">
              <a:spAutoFit/>
            </a:bodyPr>
            <a:lstStyle/>
            <a:p>
              <a:pPr algn="ctr">
                <a:lnSpc>
                  <a:spcPts val="2520"/>
                </a:lnSpc>
              </a:pPr>
              <a:r>
                <a:rPr lang="en-US" sz="1800" b="1" dirty="0">
                  <a:solidFill>
                    <a:srgbClr val="F2EFEB"/>
                  </a:solidFill>
                  <a:latin typeface="Arimo"/>
                </a:rPr>
                <a:t>Welder</a:t>
              </a:r>
            </a:p>
          </p:txBody>
        </p:sp>
        <p:sp>
          <p:nvSpPr>
            <p:cNvPr id="10" name="TextBox 10"/>
            <p:cNvSpPr txBox="1"/>
            <p:nvPr/>
          </p:nvSpPr>
          <p:spPr>
            <a:xfrm rot="-2700000">
              <a:off x="5659272" y="10888297"/>
              <a:ext cx="1321435" cy="422910"/>
            </a:xfrm>
            <a:prstGeom prst="rect">
              <a:avLst/>
            </a:prstGeom>
          </p:spPr>
          <p:txBody>
            <a:bodyPr lIns="0" tIns="0" rIns="0" bIns="0" rtlCol="0" anchor="t">
              <a:spAutoFit/>
            </a:bodyPr>
            <a:lstStyle/>
            <a:p>
              <a:pPr algn="ctr">
                <a:lnSpc>
                  <a:spcPts val="2520"/>
                </a:lnSpc>
              </a:pPr>
              <a:r>
                <a:rPr lang="en-US" sz="1800" b="1" dirty="0">
                  <a:solidFill>
                    <a:srgbClr val="F2EFEB"/>
                  </a:solidFill>
                  <a:latin typeface="Arimo"/>
                </a:rPr>
                <a:t>Architect</a:t>
              </a:r>
            </a:p>
          </p:txBody>
        </p:sp>
        <p:sp>
          <p:nvSpPr>
            <p:cNvPr id="11" name="TextBox 11"/>
            <p:cNvSpPr txBox="1"/>
            <p:nvPr/>
          </p:nvSpPr>
          <p:spPr>
            <a:xfrm rot="-2700000">
              <a:off x="6310305" y="11259630"/>
              <a:ext cx="2371725" cy="422910"/>
            </a:xfrm>
            <a:prstGeom prst="rect">
              <a:avLst/>
            </a:prstGeom>
          </p:spPr>
          <p:txBody>
            <a:bodyPr lIns="0" tIns="0" rIns="0" bIns="0" rtlCol="0" anchor="t">
              <a:spAutoFit/>
            </a:bodyPr>
            <a:lstStyle/>
            <a:p>
              <a:pPr algn="ctr">
                <a:lnSpc>
                  <a:spcPts val="2520"/>
                </a:lnSpc>
              </a:pPr>
              <a:r>
                <a:rPr lang="en-US" sz="1800" b="1" dirty="0">
                  <a:solidFill>
                    <a:srgbClr val="F2EFEB"/>
                  </a:solidFill>
                  <a:latin typeface="Arimo"/>
                </a:rPr>
                <a:t>Project Manager</a:t>
              </a:r>
            </a:p>
          </p:txBody>
        </p:sp>
        <p:grpSp>
          <p:nvGrpSpPr>
            <p:cNvPr id="12" name="Group 12"/>
            <p:cNvGrpSpPr>
              <a:grpSpLocks noChangeAspect="1"/>
            </p:cNvGrpSpPr>
            <p:nvPr/>
          </p:nvGrpSpPr>
          <p:grpSpPr>
            <a:xfrm>
              <a:off x="1356148" y="182880"/>
              <a:ext cx="7548836" cy="10287000"/>
              <a:chOff x="0" y="0"/>
              <a:chExt cx="7548836" cy="10287000"/>
            </a:xfrm>
          </p:grpSpPr>
          <p:sp>
            <p:nvSpPr>
              <p:cNvPr id="13" name="Freeform 13"/>
              <p:cNvSpPr/>
              <p:nvPr/>
            </p:nvSpPr>
            <p:spPr>
              <a:xfrm>
                <a:off x="0" y="-6350"/>
                <a:ext cx="7548836" cy="10299700"/>
              </a:xfrm>
              <a:custGeom>
                <a:avLst/>
                <a:gdLst/>
                <a:ahLst/>
                <a:cxnLst/>
                <a:rect l="l" t="t" r="r" b="b"/>
                <a:pathLst>
                  <a:path w="7548836" h="10299700">
                    <a:moveTo>
                      <a:pt x="0" y="0"/>
                    </a:moveTo>
                    <a:lnTo>
                      <a:pt x="7548836" y="0"/>
                    </a:lnTo>
                    <a:lnTo>
                      <a:pt x="7548836" y="12700"/>
                    </a:lnTo>
                    <a:lnTo>
                      <a:pt x="0" y="12700"/>
                    </a:lnTo>
                    <a:close/>
                    <a:moveTo>
                      <a:pt x="0" y="2571750"/>
                    </a:moveTo>
                    <a:lnTo>
                      <a:pt x="7548836" y="2571750"/>
                    </a:lnTo>
                    <a:lnTo>
                      <a:pt x="7548836" y="2584450"/>
                    </a:lnTo>
                    <a:lnTo>
                      <a:pt x="0" y="2584450"/>
                    </a:lnTo>
                    <a:close/>
                    <a:moveTo>
                      <a:pt x="0" y="5143500"/>
                    </a:moveTo>
                    <a:lnTo>
                      <a:pt x="7548836" y="5143500"/>
                    </a:lnTo>
                    <a:lnTo>
                      <a:pt x="7548836" y="5156200"/>
                    </a:lnTo>
                    <a:lnTo>
                      <a:pt x="0" y="5156200"/>
                    </a:lnTo>
                    <a:close/>
                    <a:moveTo>
                      <a:pt x="0" y="7715250"/>
                    </a:moveTo>
                    <a:lnTo>
                      <a:pt x="7548836" y="7715250"/>
                    </a:lnTo>
                    <a:lnTo>
                      <a:pt x="7548836" y="7727950"/>
                    </a:lnTo>
                    <a:lnTo>
                      <a:pt x="0" y="7727950"/>
                    </a:lnTo>
                    <a:close/>
                    <a:moveTo>
                      <a:pt x="0" y="10287000"/>
                    </a:moveTo>
                    <a:lnTo>
                      <a:pt x="7548836" y="10287000"/>
                    </a:lnTo>
                    <a:lnTo>
                      <a:pt x="7548836" y="10299700"/>
                    </a:lnTo>
                    <a:lnTo>
                      <a:pt x="0" y="10299700"/>
                    </a:lnTo>
                    <a:close/>
                  </a:path>
                </a:pathLst>
              </a:custGeom>
              <a:solidFill>
                <a:srgbClr val="222222">
                  <a:alpha val="24705"/>
                </a:srgbClr>
              </a:solidFill>
            </p:spPr>
          </p:sp>
        </p:grpSp>
        <p:sp>
          <p:nvSpPr>
            <p:cNvPr id="14" name="TextBox 14"/>
            <p:cNvSpPr txBox="1"/>
            <p:nvPr/>
          </p:nvSpPr>
          <p:spPr>
            <a:xfrm>
              <a:off x="0" y="-57150"/>
              <a:ext cx="1356149" cy="390705"/>
            </a:xfrm>
            <a:prstGeom prst="rect">
              <a:avLst/>
            </a:prstGeom>
          </p:spPr>
          <p:txBody>
            <a:bodyPr lIns="0" tIns="0" rIns="0" bIns="0" rtlCol="0" anchor="t">
              <a:spAutoFit/>
            </a:bodyPr>
            <a:lstStyle/>
            <a:p>
              <a:pPr>
                <a:lnSpc>
                  <a:spcPts val="2520"/>
                </a:lnSpc>
              </a:pPr>
              <a:r>
                <a:rPr lang="en-US" sz="1800" b="1" dirty="0">
                  <a:solidFill>
                    <a:srgbClr val="F2EFEB"/>
                  </a:solidFill>
                  <a:latin typeface="Arimo"/>
                </a:rPr>
                <a:t>$100,000 </a:t>
              </a:r>
            </a:p>
          </p:txBody>
        </p:sp>
        <p:sp>
          <p:nvSpPr>
            <p:cNvPr id="15" name="TextBox 15"/>
            <p:cNvSpPr txBox="1"/>
            <p:nvPr/>
          </p:nvSpPr>
          <p:spPr>
            <a:xfrm>
              <a:off x="169545" y="2514599"/>
              <a:ext cx="1186603" cy="390705"/>
            </a:xfrm>
            <a:prstGeom prst="rect">
              <a:avLst/>
            </a:prstGeom>
          </p:spPr>
          <p:txBody>
            <a:bodyPr lIns="0" tIns="0" rIns="0" bIns="0" rtlCol="0" anchor="t">
              <a:spAutoFit/>
            </a:bodyPr>
            <a:lstStyle/>
            <a:p>
              <a:pPr>
                <a:lnSpc>
                  <a:spcPts val="2520"/>
                </a:lnSpc>
              </a:pPr>
              <a:r>
                <a:rPr lang="en-US" sz="1800" b="1" dirty="0">
                  <a:solidFill>
                    <a:srgbClr val="F2EFEB"/>
                  </a:solidFill>
                  <a:latin typeface="Arimo"/>
                </a:rPr>
                <a:t>$75,000 </a:t>
              </a:r>
            </a:p>
          </p:txBody>
        </p:sp>
        <p:sp>
          <p:nvSpPr>
            <p:cNvPr id="16" name="TextBox 16"/>
            <p:cNvSpPr txBox="1"/>
            <p:nvPr/>
          </p:nvSpPr>
          <p:spPr>
            <a:xfrm>
              <a:off x="169545" y="5086349"/>
              <a:ext cx="1186603" cy="390705"/>
            </a:xfrm>
            <a:prstGeom prst="rect">
              <a:avLst/>
            </a:prstGeom>
          </p:spPr>
          <p:txBody>
            <a:bodyPr lIns="0" tIns="0" rIns="0" bIns="0" rtlCol="0" anchor="t">
              <a:spAutoFit/>
            </a:bodyPr>
            <a:lstStyle/>
            <a:p>
              <a:pPr>
                <a:lnSpc>
                  <a:spcPts val="2520"/>
                </a:lnSpc>
              </a:pPr>
              <a:r>
                <a:rPr lang="en-US" sz="1800" b="1" dirty="0">
                  <a:solidFill>
                    <a:srgbClr val="F2EFEB"/>
                  </a:solidFill>
                  <a:latin typeface="Arimo"/>
                </a:rPr>
                <a:t>$50,000 </a:t>
              </a:r>
            </a:p>
          </p:txBody>
        </p:sp>
        <p:sp>
          <p:nvSpPr>
            <p:cNvPr id="17" name="TextBox 17"/>
            <p:cNvSpPr txBox="1"/>
            <p:nvPr/>
          </p:nvSpPr>
          <p:spPr>
            <a:xfrm>
              <a:off x="169545" y="7658100"/>
              <a:ext cx="1186603" cy="390705"/>
            </a:xfrm>
            <a:prstGeom prst="rect">
              <a:avLst/>
            </a:prstGeom>
          </p:spPr>
          <p:txBody>
            <a:bodyPr lIns="0" tIns="0" rIns="0" bIns="0" rtlCol="0" anchor="t">
              <a:spAutoFit/>
            </a:bodyPr>
            <a:lstStyle/>
            <a:p>
              <a:pPr>
                <a:lnSpc>
                  <a:spcPts val="2520"/>
                </a:lnSpc>
              </a:pPr>
              <a:r>
                <a:rPr lang="en-US" sz="1800" b="1" dirty="0">
                  <a:solidFill>
                    <a:srgbClr val="F2EFEB"/>
                  </a:solidFill>
                  <a:latin typeface="Arimo"/>
                </a:rPr>
                <a:t>$25,000 </a:t>
              </a:r>
            </a:p>
          </p:txBody>
        </p:sp>
        <p:sp>
          <p:nvSpPr>
            <p:cNvPr id="18" name="TextBox 18"/>
            <p:cNvSpPr txBox="1"/>
            <p:nvPr/>
          </p:nvSpPr>
          <p:spPr>
            <a:xfrm>
              <a:off x="932392" y="10229851"/>
              <a:ext cx="423756" cy="390705"/>
            </a:xfrm>
            <a:prstGeom prst="rect">
              <a:avLst/>
            </a:prstGeom>
          </p:spPr>
          <p:txBody>
            <a:bodyPr lIns="0" tIns="0" rIns="0" bIns="0" rtlCol="0" anchor="t">
              <a:spAutoFit/>
            </a:bodyPr>
            <a:lstStyle/>
            <a:p>
              <a:pPr>
                <a:lnSpc>
                  <a:spcPts val="2520"/>
                </a:lnSpc>
              </a:pPr>
              <a:r>
                <a:rPr lang="en-US" sz="1800" b="1" dirty="0">
                  <a:solidFill>
                    <a:srgbClr val="F2EFEB"/>
                  </a:solidFill>
                  <a:latin typeface="Arimo"/>
                </a:rPr>
                <a:t>$0 </a:t>
              </a:r>
            </a:p>
          </p:txBody>
        </p:sp>
        <p:grpSp>
          <p:nvGrpSpPr>
            <p:cNvPr id="19" name="Group 19"/>
            <p:cNvGrpSpPr>
              <a:grpSpLocks noChangeAspect="1"/>
            </p:cNvGrpSpPr>
            <p:nvPr/>
          </p:nvGrpSpPr>
          <p:grpSpPr>
            <a:xfrm>
              <a:off x="1356148" y="182880"/>
              <a:ext cx="7548836" cy="10287000"/>
              <a:chOff x="0" y="0"/>
              <a:chExt cx="7548836" cy="10287000"/>
            </a:xfrm>
          </p:grpSpPr>
          <p:sp>
            <p:nvSpPr>
              <p:cNvPr id="20" name="Freeform 20"/>
              <p:cNvSpPr/>
              <p:nvPr/>
            </p:nvSpPr>
            <p:spPr>
              <a:xfrm>
                <a:off x="0" y="4146821"/>
                <a:ext cx="1358791" cy="6140179"/>
              </a:xfrm>
              <a:custGeom>
                <a:avLst/>
                <a:gdLst/>
                <a:ahLst/>
                <a:cxnLst/>
                <a:rect l="l" t="t" r="r" b="b"/>
                <a:pathLst>
                  <a:path w="1358791" h="6140179">
                    <a:moveTo>
                      <a:pt x="0" y="6140179"/>
                    </a:moveTo>
                    <a:lnTo>
                      <a:pt x="0" y="108703"/>
                    </a:lnTo>
                    <a:lnTo>
                      <a:pt x="0" y="108703"/>
                    </a:lnTo>
                    <a:cubicBezTo>
                      <a:pt x="0" y="48667"/>
                      <a:pt x="48668" y="0"/>
                      <a:pt x="108703" y="0"/>
                    </a:cubicBezTo>
                    <a:lnTo>
                      <a:pt x="1250087" y="0"/>
                    </a:lnTo>
                    <a:cubicBezTo>
                      <a:pt x="1310122" y="0"/>
                      <a:pt x="1358790" y="48667"/>
                      <a:pt x="1358791" y="108703"/>
                    </a:cubicBezTo>
                    <a:lnTo>
                      <a:pt x="1358791" y="6140179"/>
                    </a:lnTo>
                    <a:close/>
                  </a:path>
                </a:pathLst>
              </a:custGeom>
              <a:solidFill>
                <a:srgbClr val="960000"/>
              </a:solidFill>
            </p:spPr>
            <p:txBody>
              <a:bodyPr/>
              <a:lstStyle/>
              <a:p>
                <a:endParaRPr lang="en-US" dirty="0"/>
              </a:p>
            </p:txBody>
          </p:sp>
          <p:sp>
            <p:nvSpPr>
              <p:cNvPr id="21" name="Freeform 21"/>
              <p:cNvSpPr/>
              <p:nvPr/>
            </p:nvSpPr>
            <p:spPr>
              <a:xfrm>
                <a:off x="1547511" y="3360688"/>
                <a:ext cx="1358791" cy="6926312"/>
              </a:xfrm>
              <a:custGeom>
                <a:avLst/>
                <a:gdLst/>
                <a:ahLst/>
                <a:cxnLst/>
                <a:rect l="l" t="t" r="r" b="b"/>
                <a:pathLst>
                  <a:path w="1358791" h="6926312">
                    <a:moveTo>
                      <a:pt x="0" y="6926312"/>
                    </a:moveTo>
                    <a:lnTo>
                      <a:pt x="0" y="108703"/>
                    </a:lnTo>
                    <a:cubicBezTo>
                      <a:pt x="0" y="79873"/>
                      <a:pt x="11453" y="52224"/>
                      <a:pt x="31839" y="31838"/>
                    </a:cubicBezTo>
                    <a:cubicBezTo>
                      <a:pt x="52225" y="11453"/>
                      <a:pt x="79874" y="0"/>
                      <a:pt x="108704" y="0"/>
                    </a:cubicBezTo>
                    <a:lnTo>
                      <a:pt x="1250088" y="0"/>
                    </a:lnTo>
                    <a:cubicBezTo>
                      <a:pt x="1278918" y="0"/>
                      <a:pt x="1306567" y="11453"/>
                      <a:pt x="1326952" y="31838"/>
                    </a:cubicBezTo>
                    <a:cubicBezTo>
                      <a:pt x="1347338" y="52224"/>
                      <a:pt x="1358791" y="79873"/>
                      <a:pt x="1358791" y="108703"/>
                    </a:cubicBezTo>
                    <a:lnTo>
                      <a:pt x="1358791" y="6926312"/>
                    </a:lnTo>
                    <a:close/>
                  </a:path>
                </a:pathLst>
              </a:custGeom>
              <a:solidFill>
                <a:srgbClr val="960000"/>
              </a:solidFill>
            </p:spPr>
            <p:txBody>
              <a:bodyPr/>
              <a:lstStyle/>
              <a:p>
                <a:endParaRPr lang="en-US" dirty="0"/>
              </a:p>
            </p:txBody>
          </p:sp>
          <p:sp>
            <p:nvSpPr>
              <p:cNvPr id="22" name="Freeform 22"/>
              <p:cNvSpPr/>
              <p:nvPr/>
            </p:nvSpPr>
            <p:spPr>
              <a:xfrm>
                <a:off x="3095023" y="2969988"/>
                <a:ext cx="1358791" cy="7317012"/>
              </a:xfrm>
              <a:custGeom>
                <a:avLst/>
                <a:gdLst/>
                <a:ahLst/>
                <a:cxnLst/>
                <a:rect l="l" t="t" r="r" b="b"/>
                <a:pathLst>
                  <a:path w="1358791" h="7317012">
                    <a:moveTo>
                      <a:pt x="0" y="7317012"/>
                    </a:moveTo>
                    <a:lnTo>
                      <a:pt x="0" y="108703"/>
                    </a:lnTo>
                    <a:cubicBezTo>
                      <a:pt x="0" y="79873"/>
                      <a:pt x="11452" y="52224"/>
                      <a:pt x="31838" y="31838"/>
                    </a:cubicBezTo>
                    <a:cubicBezTo>
                      <a:pt x="52224" y="11452"/>
                      <a:pt x="79873" y="0"/>
                      <a:pt x="108703" y="0"/>
                    </a:cubicBezTo>
                    <a:lnTo>
                      <a:pt x="1250087" y="0"/>
                    </a:lnTo>
                    <a:cubicBezTo>
                      <a:pt x="1278917" y="0"/>
                      <a:pt x="1306566" y="11452"/>
                      <a:pt x="1326952" y="31838"/>
                    </a:cubicBezTo>
                    <a:cubicBezTo>
                      <a:pt x="1347338" y="52224"/>
                      <a:pt x="1358790" y="79873"/>
                      <a:pt x="1358790" y="108703"/>
                    </a:cubicBezTo>
                    <a:lnTo>
                      <a:pt x="1358790" y="7317012"/>
                    </a:lnTo>
                    <a:close/>
                  </a:path>
                </a:pathLst>
              </a:custGeom>
              <a:solidFill>
                <a:srgbClr val="960000"/>
              </a:solidFill>
            </p:spPr>
          </p:sp>
          <p:sp>
            <p:nvSpPr>
              <p:cNvPr id="23" name="Freeform 23"/>
              <p:cNvSpPr/>
              <p:nvPr/>
            </p:nvSpPr>
            <p:spPr>
              <a:xfrm>
                <a:off x="4642534" y="1279525"/>
                <a:ext cx="1358791" cy="9007475"/>
              </a:xfrm>
              <a:custGeom>
                <a:avLst/>
                <a:gdLst/>
                <a:ahLst/>
                <a:cxnLst/>
                <a:rect l="l" t="t" r="r" b="b"/>
                <a:pathLst>
                  <a:path w="1358791" h="9007475">
                    <a:moveTo>
                      <a:pt x="0" y="9007475"/>
                    </a:moveTo>
                    <a:lnTo>
                      <a:pt x="0" y="108703"/>
                    </a:lnTo>
                    <a:cubicBezTo>
                      <a:pt x="0" y="79873"/>
                      <a:pt x="11453" y="52224"/>
                      <a:pt x="31838" y="31838"/>
                    </a:cubicBezTo>
                    <a:cubicBezTo>
                      <a:pt x="52224" y="11453"/>
                      <a:pt x="79873" y="0"/>
                      <a:pt x="108704" y="0"/>
                    </a:cubicBezTo>
                    <a:lnTo>
                      <a:pt x="1250087" y="0"/>
                    </a:lnTo>
                    <a:cubicBezTo>
                      <a:pt x="1278917" y="0"/>
                      <a:pt x="1306566" y="11453"/>
                      <a:pt x="1326952" y="31838"/>
                    </a:cubicBezTo>
                    <a:cubicBezTo>
                      <a:pt x="1347338" y="52224"/>
                      <a:pt x="1358791" y="79873"/>
                      <a:pt x="1358791" y="108703"/>
                    </a:cubicBezTo>
                    <a:lnTo>
                      <a:pt x="1358791" y="9007475"/>
                    </a:lnTo>
                    <a:close/>
                  </a:path>
                </a:pathLst>
              </a:custGeom>
              <a:solidFill>
                <a:srgbClr val="960000"/>
              </a:solidFill>
            </p:spPr>
          </p:sp>
          <p:sp>
            <p:nvSpPr>
              <p:cNvPr id="24" name="Freeform 24"/>
              <p:cNvSpPr/>
              <p:nvPr/>
            </p:nvSpPr>
            <p:spPr>
              <a:xfrm>
                <a:off x="6190045" y="762809"/>
                <a:ext cx="1358791" cy="9524191"/>
              </a:xfrm>
              <a:custGeom>
                <a:avLst/>
                <a:gdLst/>
                <a:ahLst/>
                <a:cxnLst/>
                <a:rect l="l" t="t" r="r" b="b"/>
                <a:pathLst>
                  <a:path w="1358791" h="9524191">
                    <a:moveTo>
                      <a:pt x="0" y="9524191"/>
                    </a:moveTo>
                    <a:lnTo>
                      <a:pt x="0" y="108703"/>
                    </a:lnTo>
                    <a:cubicBezTo>
                      <a:pt x="0" y="79873"/>
                      <a:pt x="11453" y="52224"/>
                      <a:pt x="31839" y="31838"/>
                    </a:cubicBezTo>
                    <a:cubicBezTo>
                      <a:pt x="52225" y="11453"/>
                      <a:pt x="79874" y="0"/>
                      <a:pt x="108704" y="0"/>
                    </a:cubicBezTo>
                    <a:lnTo>
                      <a:pt x="1250088" y="0"/>
                    </a:lnTo>
                    <a:cubicBezTo>
                      <a:pt x="1278918" y="0"/>
                      <a:pt x="1306566" y="11453"/>
                      <a:pt x="1326953" y="31838"/>
                    </a:cubicBezTo>
                    <a:cubicBezTo>
                      <a:pt x="1347338" y="52224"/>
                      <a:pt x="1358791" y="79873"/>
                      <a:pt x="1358791" y="108703"/>
                    </a:cubicBezTo>
                    <a:lnTo>
                      <a:pt x="1358791" y="9524191"/>
                    </a:lnTo>
                    <a:close/>
                  </a:path>
                </a:pathLst>
              </a:custGeom>
              <a:solidFill>
                <a:srgbClr val="960000"/>
              </a:solidFill>
            </p:spPr>
          </p:sp>
        </p:grpSp>
      </p:grpSp>
      <p:grpSp>
        <p:nvGrpSpPr>
          <p:cNvPr id="25" name="Group 25"/>
          <p:cNvGrpSpPr/>
          <p:nvPr/>
        </p:nvGrpSpPr>
        <p:grpSpPr>
          <a:xfrm>
            <a:off x="9211935" y="3950461"/>
            <a:ext cx="7595066" cy="5434083"/>
            <a:chOff x="-435808" y="-66675"/>
            <a:chExt cx="10126755" cy="7245444"/>
          </a:xfrm>
        </p:grpSpPr>
        <p:sp>
          <p:nvSpPr>
            <p:cNvPr id="26" name="TextBox 26"/>
            <p:cNvSpPr txBox="1"/>
            <p:nvPr/>
          </p:nvSpPr>
          <p:spPr>
            <a:xfrm>
              <a:off x="0" y="-66675"/>
              <a:ext cx="9665820" cy="737235"/>
            </a:xfrm>
            <a:prstGeom prst="rect">
              <a:avLst/>
            </a:prstGeom>
          </p:spPr>
          <p:txBody>
            <a:bodyPr lIns="0" tIns="0" rIns="0" bIns="0" rtlCol="0" anchor="t">
              <a:spAutoFit/>
            </a:bodyPr>
            <a:lstStyle/>
            <a:p>
              <a:pPr>
                <a:lnSpc>
                  <a:spcPts val="4620"/>
                </a:lnSpc>
              </a:pPr>
              <a:endParaRPr dirty="0"/>
            </a:p>
          </p:txBody>
        </p:sp>
        <p:sp>
          <p:nvSpPr>
            <p:cNvPr id="27" name="TextBox 27"/>
            <p:cNvSpPr txBox="1"/>
            <p:nvPr/>
          </p:nvSpPr>
          <p:spPr>
            <a:xfrm>
              <a:off x="-435808" y="991429"/>
              <a:ext cx="10126755" cy="4308872"/>
            </a:xfrm>
            <a:prstGeom prst="rect">
              <a:avLst/>
            </a:prstGeom>
          </p:spPr>
          <p:txBody>
            <a:bodyPr wrap="square" lIns="0" tIns="0" rIns="0" bIns="0" rtlCol="0" anchor="t">
              <a:spAutoFit/>
            </a:bodyPr>
            <a:lstStyle/>
            <a:p>
              <a:pPr>
                <a:lnSpc>
                  <a:spcPts val="4200"/>
                </a:lnSpc>
              </a:pPr>
              <a:r>
                <a:rPr lang="en-US" sz="3000" b="0" dirty="0">
                  <a:latin typeface="Aileron Regular"/>
                </a:rPr>
                <a:t>Average base salaries for journeyman-level craft professions often push past $60,000 a year or more. </a:t>
              </a:r>
            </a:p>
            <a:p>
              <a:pPr>
                <a:lnSpc>
                  <a:spcPts val="4200"/>
                </a:lnSpc>
              </a:pPr>
              <a:endParaRPr lang="en-US" sz="3000" dirty="0">
                <a:latin typeface="Aileron Regular"/>
              </a:endParaRPr>
            </a:p>
            <a:p>
              <a:pPr>
                <a:lnSpc>
                  <a:spcPts val="4200"/>
                </a:lnSpc>
              </a:pPr>
              <a:r>
                <a:rPr lang="en-US" sz="3000" b="0" dirty="0">
                  <a:latin typeface="Aileron Regular"/>
                </a:rPr>
                <a:t>With travel bonuses and other incentives, </a:t>
              </a:r>
              <a:r>
                <a:rPr lang="en-US" sz="3600" b="1" dirty="0">
                  <a:latin typeface="Aileron Regular"/>
                </a:rPr>
                <a:t>you can make six figures!</a:t>
              </a:r>
              <a:endParaRPr lang="en-US" sz="3000" b="1" dirty="0">
                <a:latin typeface="Aileron Regular"/>
              </a:endParaRPr>
            </a:p>
          </p:txBody>
        </p:sp>
        <p:sp>
          <p:nvSpPr>
            <p:cNvPr id="28" name="TextBox 28"/>
            <p:cNvSpPr txBox="1"/>
            <p:nvPr/>
          </p:nvSpPr>
          <p:spPr>
            <a:xfrm>
              <a:off x="0" y="5421563"/>
              <a:ext cx="9665820" cy="737235"/>
            </a:xfrm>
            <a:prstGeom prst="rect">
              <a:avLst/>
            </a:prstGeom>
          </p:spPr>
          <p:txBody>
            <a:bodyPr lIns="0" tIns="0" rIns="0" bIns="0" rtlCol="0" anchor="t">
              <a:spAutoFit/>
            </a:bodyPr>
            <a:lstStyle/>
            <a:p>
              <a:pPr>
                <a:lnSpc>
                  <a:spcPts val="4620"/>
                </a:lnSpc>
              </a:pPr>
              <a:endParaRPr dirty="0"/>
            </a:p>
          </p:txBody>
        </p:sp>
        <p:sp>
          <p:nvSpPr>
            <p:cNvPr id="29" name="TextBox 29"/>
            <p:cNvSpPr txBox="1"/>
            <p:nvPr/>
          </p:nvSpPr>
          <p:spPr>
            <a:xfrm>
              <a:off x="0" y="6473919"/>
              <a:ext cx="9665820" cy="704850"/>
            </a:xfrm>
            <a:prstGeom prst="rect">
              <a:avLst/>
            </a:prstGeom>
          </p:spPr>
          <p:txBody>
            <a:bodyPr lIns="0" tIns="0" rIns="0" bIns="0" rtlCol="0" anchor="t">
              <a:spAutoFit/>
            </a:bodyPr>
            <a:lstStyle/>
            <a:p>
              <a:pPr>
                <a:lnSpc>
                  <a:spcPts val="4500"/>
                </a:lnSpc>
              </a:pPr>
              <a:endParaRPr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50CF25-F6EE-447B-8F21-745AB7E55DEB}"/>
              </a:ext>
            </a:extLst>
          </p:cNvPr>
          <p:cNvSpPr/>
          <p:nvPr/>
        </p:nvSpPr>
        <p:spPr>
          <a:xfrm>
            <a:off x="571499" y="1295398"/>
            <a:ext cx="17145000" cy="7696200"/>
          </a:xfrm>
          <a:prstGeom prst="rect">
            <a:avLst/>
          </a:prstGeom>
          <a:solidFill>
            <a:srgbClr val="1D3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3">
            <a:extLst>
              <a:ext uri="{FF2B5EF4-FFF2-40B4-BE49-F238E27FC236}">
                <a16:creationId xmlns:a16="http://schemas.microsoft.com/office/drawing/2014/main" id="{1031A374-90BD-4FEC-866A-4080D6026176}"/>
              </a:ext>
            </a:extLst>
          </p:cNvPr>
          <p:cNvGrpSpPr/>
          <p:nvPr/>
        </p:nvGrpSpPr>
        <p:grpSpPr>
          <a:xfrm>
            <a:off x="139439" y="996126"/>
            <a:ext cx="17941886" cy="8294744"/>
            <a:chOff x="0" y="0"/>
            <a:chExt cx="11887135" cy="5091680"/>
          </a:xfrm>
        </p:grpSpPr>
        <p:sp>
          <p:nvSpPr>
            <p:cNvPr id="10" name="Freeform 4">
              <a:extLst>
                <a:ext uri="{FF2B5EF4-FFF2-40B4-BE49-F238E27FC236}">
                  <a16:creationId xmlns:a16="http://schemas.microsoft.com/office/drawing/2014/main" id="{85E430F2-152A-45B4-AEF7-7AB1F257B7DE}"/>
                </a:ext>
              </a:extLst>
            </p:cNvPr>
            <p:cNvSpPr/>
            <p:nvPr/>
          </p:nvSpPr>
          <p:spPr>
            <a:xfrm>
              <a:off x="0" y="0"/>
              <a:ext cx="11887136" cy="5091680"/>
            </a:xfrm>
            <a:custGeom>
              <a:avLst/>
              <a:gdLst/>
              <a:ahLst/>
              <a:cxnLst/>
              <a:rect l="l" t="t" r="r" b="b"/>
              <a:pathLst>
                <a:path w="11887136" h="5091680">
                  <a:moveTo>
                    <a:pt x="0" y="0"/>
                  </a:moveTo>
                  <a:lnTo>
                    <a:pt x="0" y="5091680"/>
                  </a:lnTo>
                  <a:lnTo>
                    <a:pt x="11887136" y="5091680"/>
                  </a:lnTo>
                  <a:lnTo>
                    <a:pt x="11887136" y="0"/>
                  </a:lnTo>
                  <a:lnTo>
                    <a:pt x="0" y="0"/>
                  </a:lnTo>
                  <a:close/>
                  <a:moveTo>
                    <a:pt x="11826175" y="5030720"/>
                  </a:moveTo>
                  <a:lnTo>
                    <a:pt x="59690" y="5030720"/>
                  </a:lnTo>
                  <a:lnTo>
                    <a:pt x="59690" y="59690"/>
                  </a:lnTo>
                  <a:lnTo>
                    <a:pt x="11826175" y="59690"/>
                  </a:lnTo>
                  <a:lnTo>
                    <a:pt x="11826175" y="5030720"/>
                  </a:lnTo>
                  <a:close/>
                </a:path>
              </a:pathLst>
            </a:custGeom>
            <a:solidFill>
              <a:srgbClr val="960000"/>
            </a:solidFill>
          </p:spPr>
        </p:sp>
      </p:grpSp>
      <p:pic>
        <p:nvPicPr>
          <p:cNvPr id="2" name="Online Media 1" title="Rethink Careers in Construction: For Students">
            <a:hlinkClick r:id="" action="ppaction://media"/>
            <a:extLst>
              <a:ext uri="{FF2B5EF4-FFF2-40B4-BE49-F238E27FC236}">
                <a16:creationId xmlns:a16="http://schemas.microsoft.com/office/drawing/2014/main" id="{B0E3C757-359D-45B4-A92B-9E18EA9DCEC7}"/>
              </a:ext>
            </a:extLst>
          </p:cNvPr>
          <p:cNvPicPr>
            <a:picLocks noRot="1" noChangeAspect="1"/>
          </p:cNvPicPr>
          <p:nvPr>
            <a:videoFile r:link="rId1"/>
          </p:nvPr>
        </p:nvPicPr>
        <p:blipFill>
          <a:blip r:embed="rId4"/>
          <a:stretch>
            <a:fillRect/>
          </a:stretch>
        </p:blipFill>
        <p:spPr>
          <a:xfrm>
            <a:off x="2622177" y="1493882"/>
            <a:ext cx="12976411" cy="7299231"/>
          </a:xfrm>
          <a:prstGeom prst="rect">
            <a:avLst/>
          </a:prstGeom>
        </p:spPr>
      </p:pic>
      <p:pic>
        <p:nvPicPr>
          <p:cNvPr id="6" name="Picture 5">
            <a:extLst>
              <a:ext uri="{FF2B5EF4-FFF2-40B4-BE49-F238E27FC236}">
                <a16:creationId xmlns:a16="http://schemas.microsoft.com/office/drawing/2014/main" id="{53215F05-03CB-471B-AF95-C59BEB030A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49600" y="8078379"/>
            <a:ext cx="1618618" cy="670444"/>
          </a:xfrm>
          <a:prstGeom prst="rect">
            <a:avLst/>
          </a:prstGeom>
        </p:spPr>
      </p:pic>
    </p:spTree>
    <p:extLst>
      <p:ext uri="{BB962C8B-B14F-4D97-AF65-F5344CB8AC3E}">
        <p14:creationId xmlns:p14="http://schemas.microsoft.com/office/powerpoint/2010/main" val="3217706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D3C5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6000"/>
          </a:blip>
          <a:srcRect l="30199" r="30199"/>
          <a:stretch>
            <a:fillRect/>
          </a:stretch>
        </p:blipFill>
        <p:spPr>
          <a:xfrm>
            <a:off x="0" y="0"/>
            <a:ext cx="6114595" cy="10287000"/>
          </a:xfrm>
          <a:prstGeom prst="rect">
            <a:avLst/>
          </a:prstGeom>
        </p:spPr>
      </p:pic>
      <p:grpSp>
        <p:nvGrpSpPr>
          <p:cNvPr id="3" name="Group 3"/>
          <p:cNvGrpSpPr/>
          <p:nvPr/>
        </p:nvGrpSpPr>
        <p:grpSpPr>
          <a:xfrm>
            <a:off x="1049920" y="1408562"/>
            <a:ext cx="10150118" cy="7468999"/>
            <a:chOff x="0" y="0"/>
            <a:chExt cx="23572491" cy="17345898"/>
          </a:xfrm>
        </p:grpSpPr>
        <p:sp>
          <p:nvSpPr>
            <p:cNvPr id="4" name="Freeform 4"/>
            <p:cNvSpPr/>
            <p:nvPr/>
          </p:nvSpPr>
          <p:spPr>
            <a:xfrm>
              <a:off x="72390" y="72390"/>
              <a:ext cx="23427710" cy="17201118"/>
            </a:xfrm>
            <a:custGeom>
              <a:avLst/>
              <a:gdLst/>
              <a:ahLst/>
              <a:cxnLst/>
              <a:rect l="l" t="t" r="r" b="b"/>
              <a:pathLst>
                <a:path w="23427710" h="17201118">
                  <a:moveTo>
                    <a:pt x="0" y="0"/>
                  </a:moveTo>
                  <a:lnTo>
                    <a:pt x="23427710" y="0"/>
                  </a:lnTo>
                  <a:lnTo>
                    <a:pt x="23427710" y="17201118"/>
                  </a:lnTo>
                  <a:lnTo>
                    <a:pt x="0" y="17201118"/>
                  </a:lnTo>
                  <a:lnTo>
                    <a:pt x="0" y="0"/>
                  </a:lnTo>
                  <a:close/>
                </a:path>
              </a:pathLst>
            </a:custGeom>
            <a:solidFill>
              <a:srgbClr val="FFFFFF"/>
            </a:solidFill>
          </p:spPr>
        </p:sp>
        <p:sp>
          <p:nvSpPr>
            <p:cNvPr id="5" name="Freeform 5"/>
            <p:cNvSpPr/>
            <p:nvPr/>
          </p:nvSpPr>
          <p:spPr>
            <a:xfrm>
              <a:off x="0" y="0"/>
              <a:ext cx="23572491" cy="17345898"/>
            </a:xfrm>
            <a:custGeom>
              <a:avLst/>
              <a:gdLst/>
              <a:ahLst/>
              <a:cxnLst/>
              <a:rect l="l" t="t" r="r" b="b"/>
              <a:pathLst>
                <a:path w="23572491" h="17345898">
                  <a:moveTo>
                    <a:pt x="23427711" y="17201118"/>
                  </a:moveTo>
                  <a:lnTo>
                    <a:pt x="23572491" y="17201118"/>
                  </a:lnTo>
                  <a:lnTo>
                    <a:pt x="23572491" y="17345898"/>
                  </a:lnTo>
                  <a:lnTo>
                    <a:pt x="23427711" y="17345898"/>
                  </a:lnTo>
                  <a:lnTo>
                    <a:pt x="23427711" y="17201118"/>
                  </a:lnTo>
                  <a:close/>
                  <a:moveTo>
                    <a:pt x="0" y="144780"/>
                  </a:moveTo>
                  <a:lnTo>
                    <a:pt x="144780" y="144780"/>
                  </a:lnTo>
                  <a:lnTo>
                    <a:pt x="144780" y="17201118"/>
                  </a:lnTo>
                  <a:lnTo>
                    <a:pt x="0" y="17201118"/>
                  </a:lnTo>
                  <a:lnTo>
                    <a:pt x="0" y="144780"/>
                  </a:lnTo>
                  <a:close/>
                  <a:moveTo>
                    <a:pt x="0" y="17201118"/>
                  </a:moveTo>
                  <a:lnTo>
                    <a:pt x="144780" y="17201118"/>
                  </a:lnTo>
                  <a:lnTo>
                    <a:pt x="144780" y="17345898"/>
                  </a:lnTo>
                  <a:lnTo>
                    <a:pt x="0" y="17345898"/>
                  </a:lnTo>
                  <a:lnTo>
                    <a:pt x="0" y="17201118"/>
                  </a:lnTo>
                  <a:close/>
                  <a:moveTo>
                    <a:pt x="23427711" y="144780"/>
                  </a:moveTo>
                  <a:lnTo>
                    <a:pt x="23572491" y="144780"/>
                  </a:lnTo>
                  <a:lnTo>
                    <a:pt x="23572491" y="17201118"/>
                  </a:lnTo>
                  <a:lnTo>
                    <a:pt x="23427711" y="17201118"/>
                  </a:lnTo>
                  <a:lnTo>
                    <a:pt x="23427711" y="144780"/>
                  </a:lnTo>
                  <a:close/>
                  <a:moveTo>
                    <a:pt x="144780" y="17201118"/>
                  </a:moveTo>
                  <a:lnTo>
                    <a:pt x="23427711" y="17201118"/>
                  </a:lnTo>
                  <a:lnTo>
                    <a:pt x="23427711" y="17345898"/>
                  </a:lnTo>
                  <a:lnTo>
                    <a:pt x="144780" y="17345898"/>
                  </a:lnTo>
                  <a:lnTo>
                    <a:pt x="144780" y="17201118"/>
                  </a:lnTo>
                  <a:close/>
                  <a:moveTo>
                    <a:pt x="23427711" y="0"/>
                  </a:moveTo>
                  <a:lnTo>
                    <a:pt x="23572491" y="0"/>
                  </a:lnTo>
                  <a:lnTo>
                    <a:pt x="23572491" y="144780"/>
                  </a:lnTo>
                  <a:lnTo>
                    <a:pt x="23427711" y="144780"/>
                  </a:lnTo>
                  <a:lnTo>
                    <a:pt x="23427711" y="0"/>
                  </a:lnTo>
                  <a:close/>
                  <a:moveTo>
                    <a:pt x="0" y="0"/>
                  </a:moveTo>
                  <a:lnTo>
                    <a:pt x="144780" y="0"/>
                  </a:lnTo>
                  <a:lnTo>
                    <a:pt x="144780" y="144780"/>
                  </a:lnTo>
                  <a:lnTo>
                    <a:pt x="0" y="144780"/>
                  </a:lnTo>
                  <a:lnTo>
                    <a:pt x="0" y="0"/>
                  </a:lnTo>
                  <a:close/>
                  <a:moveTo>
                    <a:pt x="144780" y="0"/>
                  </a:moveTo>
                  <a:lnTo>
                    <a:pt x="23427711" y="0"/>
                  </a:lnTo>
                  <a:lnTo>
                    <a:pt x="23427711" y="144780"/>
                  </a:lnTo>
                  <a:lnTo>
                    <a:pt x="144780" y="144780"/>
                  </a:lnTo>
                  <a:lnTo>
                    <a:pt x="144780" y="0"/>
                  </a:lnTo>
                  <a:close/>
                </a:path>
              </a:pathLst>
            </a:custGeom>
            <a:solidFill>
              <a:srgbClr val="960000"/>
            </a:solidFill>
          </p:spPr>
        </p:sp>
      </p:grpSp>
      <p:grpSp>
        <p:nvGrpSpPr>
          <p:cNvPr id="6" name="Group 6"/>
          <p:cNvGrpSpPr/>
          <p:nvPr/>
        </p:nvGrpSpPr>
        <p:grpSpPr>
          <a:xfrm>
            <a:off x="1858925" y="2497925"/>
            <a:ext cx="8561402" cy="5291150"/>
            <a:chOff x="0" y="0"/>
            <a:chExt cx="11415203" cy="7054866"/>
          </a:xfrm>
        </p:grpSpPr>
        <p:sp>
          <p:nvSpPr>
            <p:cNvPr id="7" name="TextBox 7"/>
            <p:cNvSpPr txBox="1"/>
            <p:nvPr/>
          </p:nvSpPr>
          <p:spPr>
            <a:xfrm>
              <a:off x="0" y="-66675"/>
              <a:ext cx="11415203" cy="737235"/>
            </a:xfrm>
            <a:prstGeom prst="rect">
              <a:avLst/>
            </a:prstGeom>
          </p:spPr>
          <p:txBody>
            <a:bodyPr lIns="0" tIns="0" rIns="0" bIns="0" rtlCol="0" anchor="t">
              <a:spAutoFit/>
            </a:bodyPr>
            <a:lstStyle/>
            <a:p>
              <a:pPr>
                <a:lnSpc>
                  <a:spcPts val="4620"/>
                </a:lnSpc>
              </a:pPr>
              <a:r>
                <a:rPr lang="en-US" sz="3300" b="0" spc="231" dirty="0">
                  <a:solidFill>
                    <a:srgbClr val="1D3C5F"/>
                  </a:solidFill>
                  <a:latin typeface="Aileron Regular"/>
                </a:rPr>
                <a:t>A</a:t>
              </a:r>
              <a:r>
                <a:rPr lang="en-US" sz="3300" b="0" i="0" spc="231" dirty="0">
                  <a:solidFill>
                    <a:srgbClr val="1D3C5F"/>
                  </a:solidFill>
                  <a:latin typeface="Aileron Regular"/>
                </a:rPr>
                <a:t>ddress</a:t>
              </a:r>
            </a:p>
          </p:txBody>
        </p:sp>
        <p:sp>
          <p:nvSpPr>
            <p:cNvPr id="8" name="TextBox 8"/>
            <p:cNvSpPr txBox="1"/>
            <p:nvPr/>
          </p:nvSpPr>
          <p:spPr>
            <a:xfrm>
              <a:off x="0" y="985681"/>
              <a:ext cx="11415203" cy="704850"/>
            </a:xfrm>
            <a:prstGeom prst="rect">
              <a:avLst/>
            </a:prstGeom>
          </p:spPr>
          <p:txBody>
            <a:bodyPr lIns="0" tIns="0" rIns="0" bIns="0" rtlCol="0" anchor="t">
              <a:spAutoFit/>
            </a:bodyPr>
            <a:lstStyle/>
            <a:p>
              <a:pPr>
                <a:lnSpc>
                  <a:spcPts val="4500"/>
                </a:lnSpc>
              </a:pPr>
              <a:r>
                <a:rPr lang="en-US" sz="3000" b="0" i="0" spc="30" dirty="0">
                  <a:solidFill>
                    <a:srgbClr val="1D3C5F"/>
                  </a:solidFill>
                  <a:latin typeface="Aileron Regular"/>
                </a:rPr>
                <a:t>123 Anywhere St., Any City, State, Country 12345</a:t>
              </a:r>
            </a:p>
          </p:txBody>
        </p:sp>
        <p:sp>
          <p:nvSpPr>
            <p:cNvPr id="9" name="TextBox 9"/>
            <p:cNvSpPr txBox="1"/>
            <p:nvPr/>
          </p:nvSpPr>
          <p:spPr>
            <a:xfrm>
              <a:off x="0" y="2576763"/>
              <a:ext cx="11415203" cy="737235"/>
            </a:xfrm>
            <a:prstGeom prst="rect">
              <a:avLst/>
            </a:prstGeom>
          </p:spPr>
          <p:txBody>
            <a:bodyPr lIns="0" tIns="0" rIns="0" bIns="0" rtlCol="0" anchor="t">
              <a:spAutoFit/>
            </a:bodyPr>
            <a:lstStyle/>
            <a:p>
              <a:pPr>
                <a:lnSpc>
                  <a:spcPts val="4620"/>
                </a:lnSpc>
              </a:pPr>
              <a:r>
                <a:rPr lang="en-US" sz="3300" b="0" spc="231" dirty="0">
                  <a:solidFill>
                    <a:srgbClr val="1D3C5F"/>
                  </a:solidFill>
                  <a:latin typeface="Aileron Regular"/>
                </a:rPr>
                <a:t>Phone</a:t>
              </a:r>
            </a:p>
          </p:txBody>
        </p:sp>
        <p:sp>
          <p:nvSpPr>
            <p:cNvPr id="10" name="TextBox 10"/>
            <p:cNvSpPr txBox="1"/>
            <p:nvPr/>
          </p:nvSpPr>
          <p:spPr>
            <a:xfrm>
              <a:off x="0" y="3629119"/>
              <a:ext cx="11415203" cy="704850"/>
            </a:xfrm>
            <a:prstGeom prst="rect">
              <a:avLst/>
            </a:prstGeom>
          </p:spPr>
          <p:txBody>
            <a:bodyPr lIns="0" tIns="0" rIns="0" bIns="0" rtlCol="0" anchor="t">
              <a:spAutoFit/>
            </a:bodyPr>
            <a:lstStyle/>
            <a:p>
              <a:pPr>
                <a:lnSpc>
                  <a:spcPts val="4500"/>
                </a:lnSpc>
              </a:pPr>
              <a:r>
                <a:rPr lang="en-US" sz="3000" b="0" i="0" spc="30" dirty="0">
                  <a:solidFill>
                    <a:srgbClr val="1D3C5F"/>
                  </a:solidFill>
                  <a:latin typeface="Aileron Regular"/>
                </a:rPr>
                <a:t>123 456 7890</a:t>
              </a:r>
            </a:p>
          </p:txBody>
        </p:sp>
        <p:sp>
          <p:nvSpPr>
            <p:cNvPr id="11" name="TextBox 11"/>
            <p:cNvSpPr txBox="1"/>
            <p:nvPr/>
          </p:nvSpPr>
          <p:spPr>
            <a:xfrm>
              <a:off x="0" y="5297660"/>
              <a:ext cx="11415203" cy="737235"/>
            </a:xfrm>
            <a:prstGeom prst="rect">
              <a:avLst/>
            </a:prstGeom>
          </p:spPr>
          <p:txBody>
            <a:bodyPr lIns="0" tIns="0" rIns="0" bIns="0" rtlCol="0" anchor="t">
              <a:spAutoFit/>
            </a:bodyPr>
            <a:lstStyle/>
            <a:p>
              <a:pPr>
                <a:lnSpc>
                  <a:spcPts val="4620"/>
                </a:lnSpc>
              </a:pPr>
              <a:r>
                <a:rPr lang="en-US" sz="3300" b="0" spc="231" dirty="0">
                  <a:solidFill>
                    <a:srgbClr val="1D3C5F"/>
                  </a:solidFill>
                  <a:latin typeface="Aileron Regular"/>
                </a:rPr>
                <a:t>Email</a:t>
              </a:r>
            </a:p>
          </p:txBody>
        </p:sp>
        <p:sp>
          <p:nvSpPr>
            <p:cNvPr id="12" name="TextBox 12"/>
            <p:cNvSpPr txBox="1"/>
            <p:nvPr/>
          </p:nvSpPr>
          <p:spPr>
            <a:xfrm>
              <a:off x="0" y="6350016"/>
              <a:ext cx="11415203" cy="704850"/>
            </a:xfrm>
            <a:prstGeom prst="rect">
              <a:avLst/>
            </a:prstGeom>
          </p:spPr>
          <p:txBody>
            <a:bodyPr lIns="0" tIns="0" rIns="0" bIns="0" rtlCol="0" anchor="t">
              <a:spAutoFit/>
            </a:bodyPr>
            <a:lstStyle/>
            <a:p>
              <a:pPr>
                <a:lnSpc>
                  <a:spcPts val="4500"/>
                </a:lnSpc>
              </a:pPr>
              <a:r>
                <a:rPr lang="en-US" sz="3000" b="0" i="0" spc="30" dirty="0">
                  <a:solidFill>
                    <a:srgbClr val="1D3C5F"/>
                  </a:solidFill>
                  <a:latin typeface="Aileron Regular"/>
                </a:rPr>
                <a:t>hello@reallygreatsite.com</a:t>
              </a:r>
            </a:p>
          </p:txBody>
        </p:sp>
      </p:grpSp>
      <p:sp>
        <p:nvSpPr>
          <p:cNvPr id="13" name="TextBox 13"/>
          <p:cNvSpPr txBox="1"/>
          <p:nvPr/>
        </p:nvSpPr>
        <p:spPr>
          <a:xfrm>
            <a:off x="12139150" y="1332362"/>
            <a:ext cx="5010085" cy="2139950"/>
          </a:xfrm>
          <a:prstGeom prst="rect">
            <a:avLst/>
          </a:prstGeom>
        </p:spPr>
        <p:txBody>
          <a:bodyPr lIns="0" tIns="0" rIns="0" bIns="0" rtlCol="0" anchor="t">
            <a:spAutoFit/>
          </a:bodyPr>
          <a:lstStyle/>
          <a:p>
            <a:pPr algn="ctr">
              <a:lnSpc>
                <a:spcPts val="8450"/>
              </a:lnSpc>
            </a:pPr>
            <a:r>
              <a:rPr lang="en-US" sz="6500" b="0" i="0" spc="65" dirty="0">
                <a:solidFill>
                  <a:srgbClr val="F2EFEB"/>
                </a:solidFill>
                <a:latin typeface="Intro"/>
              </a:rPr>
              <a:t>Get in Touch</a:t>
            </a:r>
          </a:p>
        </p:txBody>
      </p:sp>
      <p:grpSp>
        <p:nvGrpSpPr>
          <p:cNvPr id="14" name="Group 14"/>
          <p:cNvGrpSpPr/>
          <p:nvPr/>
        </p:nvGrpSpPr>
        <p:grpSpPr>
          <a:xfrm>
            <a:off x="12249958" y="4037015"/>
            <a:ext cx="5012080" cy="1892815"/>
            <a:chOff x="-515" y="-3930307"/>
            <a:chExt cx="6682774" cy="2523753"/>
          </a:xfrm>
        </p:grpSpPr>
        <p:sp>
          <p:nvSpPr>
            <p:cNvPr id="15" name="AutoShape 15"/>
            <p:cNvSpPr/>
            <p:nvPr/>
          </p:nvSpPr>
          <p:spPr>
            <a:xfrm>
              <a:off x="-515" y="-3930307"/>
              <a:ext cx="6682774" cy="2523753"/>
            </a:xfrm>
            <a:prstGeom prst="rect">
              <a:avLst/>
            </a:prstGeom>
            <a:solidFill>
              <a:srgbClr val="960000"/>
            </a:solidFill>
          </p:spPr>
        </p:sp>
        <p:sp>
          <p:nvSpPr>
            <p:cNvPr id="16" name="TextBox 16"/>
            <p:cNvSpPr txBox="1"/>
            <p:nvPr/>
          </p:nvSpPr>
          <p:spPr>
            <a:xfrm>
              <a:off x="332702" y="-3449482"/>
              <a:ext cx="5718190" cy="1562100"/>
            </a:xfrm>
            <a:prstGeom prst="rect">
              <a:avLst/>
            </a:prstGeom>
          </p:spPr>
          <p:txBody>
            <a:bodyPr lIns="0" tIns="0" rIns="0" bIns="0" rtlCol="0" anchor="t">
              <a:spAutoFit/>
            </a:bodyPr>
            <a:lstStyle/>
            <a:p>
              <a:pPr algn="ctr">
                <a:lnSpc>
                  <a:spcPts val="4680"/>
                </a:lnSpc>
              </a:pPr>
              <a:r>
                <a:rPr lang="en-US" sz="3600" b="1" i="0" spc="107" dirty="0">
                  <a:solidFill>
                    <a:srgbClr val="FFFFFF"/>
                  </a:solidFill>
                  <a:latin typeface="Aileron Regular"/>
                </a:rPr>
                <a:t>We'd love to hear from you!</a:t>
              </a:r>
            </a:p>
          </p:txBody>
        </p:sp>
      </p:grpSp>
      <p:pic>
        <p:nvPicPr>
          <p:cNvPr id="17" name="Picture 16">
            <a:extLst>
              <a:ext uri="{FF2B5EF4-FFF2-40B4-BE49-F238E27FC236}">
                <a16:creationId xmlns:a16="http://schemas.microsoft.com/office/drawing/2014/main" id="{301EA631-AB67-41F6-91E5-D15338C42A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73200" y="8306339"/>
            <a:ext cx="3276384" cy="13571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3862" t="2880" r="22617" b="-2880"/>
          <a:stretch/>
        </p:blipFill>
        <p:spPr>
          <a:xfrm>
            <a:off x="10013693" y="-19410"/>
            <a:ext cx="8274307" cy="10306409"/>
          </a:xfrm>
          <a:prstGeom prst="rect">
            <a:avLst/>
          </a:prstGeom>
        </p:spPr>
      </p:pic>
      <p:grpSp>
        <p:nvGrpSpPr>
          <p:cNvPr id="3" name="Group 3"/>
          <p:cNvGrpSpPr/>
          <p:nvPr/>
        </p:nvGrpSpPr>
        <p:grpSpPr>
          <a:xfrm>
            <a:off x="381000" y="1056782"/>
            <a:ext cx="9265919" cy="8173433"/>
            <a:chOff x="0" y="0"/>
            <a:chExt cx="9585617" cy="8455437"/>
          </a:xfrm>
          <a:solidFill>
            <a:srgbClr val="960000"/>
          </a:solidFill>
        </p:grpSpPr>
        <p:sp>
          <p:nvSpPr>
            <p:cNvPr id="4" name="Freeform 4"/>
            <p:cNvSpPr/>
            <p:nvPr/>
          </p:nvSpPr>
          <p:spPr>
            <a:xfrm>
              <a:off x="0" y="0"/>
              <a:ext cx="9585617" cy="8455437"/>
            </a:xfrm>
            <a:custGeom>
              <a:avLst/>
              <a:gdLst/>
              <a:ahLst/>
              <a:cxnLst/>
              <a:rect l="l" t="t" r="r" b="b"/>
              <a:pathLst>
                <a:path w="9585617" h="8455437">
                  <a:moveTo>
                    <a:pt x="0" y="0"/>
                  </a:moveTo>
                  <a:lnTo>
                    <a:pt x="0" y="8455437"/>
                  </a:lnTo>
                  <a:lnTo>
                    <a:pt x="9585617" y="8455437"/>
                  </a:lnTo>
                  <a:lnTo>
                    <a:pt x="9585617" y="0"/>
                  </a:lnTo>
                  <a:lnTo>
                    <a:pt x="0" y="0"/>
                  </a:lnTo>
                  <a:close/>
                  <a:moveTo>
                    <a:pt x="9524657" y="8394478"/>
                  </a:moveTo>
                  <a:lnTo>
                    <a:pt x="59690" y="8394478"/>
                  </a:lnTo>
                  <a:lnTo>
                    <a:pt x="59690" y="59690"/>
                  </a:lnTo>
                  <a:lnTo>
                    <a:pt x="9524657" y="59690"/>
                  </a:lnTo>
                  <a:lnTo>
                    <a:pt x="9524657" y="8394478"/>
                  </a:lnTo>
                  <a:close/>
                </a:path>
              </a:pathLst>
            </a:custGeom>
            <a:grpFill/>
          </p:spPr>
        </p:sp>
      </p:grpSp>
      <p:sp>
        <p:nvSpPr>
          <p:cNvPr id="5" name="AutoShape 5"/>
          <p:cNvSpPr/>
          <p:nvPr/>
        </p:nvSpPr>
        <p:spPr>
          <a:xfrm>
            <a:off x="747774" y="1409698"/>
            <a:ext cx="8532370" cy="7467600"/>
          </a:xfrm>
          <a:prstGeom prst="rect">
            <a:avLst/>
          </a:prstGeom>
          <a:solidFill>
            <a:srgbClr val="005288"/>
          </a:solidFill>
        </p:spPr>
      </p:sp>
      <p:sp>
        <p:nvSpPr>
          <p:cNvPr id="6" name="TextBox 6"/>
          <p:cNvSpPr txBox="1"/>
          <p:nvPr/>
        </p:nvSpPr>
        <p:spPr>
          <a:xfrm>
            <a:off x="1268727" y="2221347"/>
            <a:ext cx="7490459" cy="2615652"/>
          </a:xfrm>
          <a:prstGeom prst="rect">
            <a:avLst/>
          </a:prstGeom>
        </p:spPr>
        <p:txBody>
          <a:bodyPr wrap="square" lIns="0" tIns="0" rIns="0" bIns="0" rtlCol="0" anchor="t">
            <a:spAutoFit/>
          </a:bodyPr>
          <a:lstStyle/>
          <a:p>
            <a:pPr algn="ctr">
              <a:lnSpc>
                <a:spcPct val="150000"/>
              </a:lnSpc>
            </a:pPr>
            <a:r>
              <a:rPr lang="en-US" sz="6000" b="1" i="0" spc="107" dirty="0">
                <a:solidFill>
                  <a:srgbClr val="FFFFFF"/>
                </a:solidFill>
                <a:latin typeface="Intro"/>
              </a:rPr>
              <a:t>What is Construction?</a:t>
            </a:r>
          </a:p>
        </p:txBody>
      </p:sp>
      <p:pic>
        <p:nvPicPr>
          <p:cNvPr id="11" name="Picture 10">
            <a:extLst>
              <a:ext uri="{FF2B5EF4-FFF2-40B4-BE49-F238E27FC236}">
                <a16:creationId xmlns:a16="http://schemas.microsoft.com/office/drawing/2014/main" id="{64FD556D-45E1-4BA2-AC8D-E4396B2992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5340" y="5465934"/>
            <a:ext cx="4177235" cy="26156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50CF25-F6EE-447B-8F21-745AB7E55DEB}"/>
              </a:ext>
            </a:extLst>
          </p:cNvPr>
          <p:cNvSpPr/>
          <p:nvPr/>
        </p:nvSpPr>
        <p:spPr>
          <a:xfrm>
            <a:off x="571499" y="1295398"/>
            <a:ext cx="17145000" cy="7696200"/>
          </a:xfrm>
          <a:prstGeom prst="rect">
            <a:avLst/>
          </a:prstGeom>
          <a:solidFill>
            <a:srgbClr val="1D3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nline Media 7">
            <a:hlinkClick r:id="" action="ppaction://media"/>
            <a:extLst>
              <a:ext uri="{FF2B5EF4-FFF2-40B4-BE49-F238E27FC236}">
                <a16:creationId xmlns:a16="http://schemas.microsoft.com/office/drawing/2014/main" id="{873ECCB5-0980-4B19-9AC2-2C43EDD40EC9}"/>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tretch>
            <a:fillRect/>
          </a:stretch>
        </p:blipFill>
        <p:spPr>
          <a:xfrm>
            <a:off x="2698676" y="1518003"/>
            <a:ext cx="12890647" cy="7250990"/>
          </a:xfrm>
          <a:prstGeom prst="rect">
            <a:avLst/>
          </a:prstGeom>
        </p:spPr>
      </p:pic>
      <p:grpSp>
        <p:nvGrpSpPr>
          <p:cNvPr id="9" name="Group 3">
            <a:extLst>
              <a:ext uri="{FF2B5EF4-FFF2-40B4-BE49-F238E27FC236}">
                <a16:creationId xmlns:a16="http://schemas.microsoft.com/office/drawing/2014/main" id="{1031A374-90BD-4FEC-866A-4080D6026176}"/>
              </a:ext>
            </a:extLst>
          </p:cNvPr>
          <p:cNvGrpSpPr/>
          <p:nvPr/>
        </p:nvGrpSpPr>
        <p:grpSpPr>
          <a:xfrm>
            <a:off x="173056" y="996126"/>
            <a:ext cx="17941886" cy="8294744"/>
            <a:chOff x="0" y="0"/>
            <a:chExt cx="11887135" cy="5091680"/>
          </a:xfrm>
          <a:solidFill>
            <a:srgbClr val="960000"/>
          </a:solidFill>
        </p:grpSpPr>
        <p:sp>
          <p:nvSpPr>
            <p:cNvPr id="10" name="Freeform 4">
              <a:extLst>
                <a:ext uri="{FF2B5EF4-FFF2-40B4-BE49-F238E27FC236}">
                  <a16:creationId xmlns:a16="http://schemas.microsoft.com/office/drawing/2014/main" id="{85E430F2-152A-45B4-AEF7-7AB1F257B7DE}"/>
                </a:ext>
              </a:extLst>
            </p:cNvPr>
            <p:cNvSpPr/>
            <p:nvPr/>
          </p:nvSpPr>
          <p:spPr>
            <a:xfrm>
              <a:off x="0" y="0"/>
              <a:ext cx="11887136" cy="5091680"/>
            </a:xfrm>
            <a:custGeom>
              <a:avLst/>
              <a:gdLst/>
              <a:ahLst/>
              <a:cxnLst/>
              <a:rect l="l" t="t" r="r" b="b"/>
              <a:pathLst>
                <a:path w="11887136" h="5091680">
                  <a:moveTo>
                    <a:pt x="0" y="0"/>
                  </a:moveTo>
                  <a:lnTo>
                    <a:pt x="0" y="5091680"/>
                  </a:lnTo>
                  <a:lnTo>
                    <a:pt x="11887136" y="5091680"/>
                  </a:lnTo>
                  <a:lnTo>
                    <a:pt x="11887136" y="0"/>
                  </a:lnTo>
                  <a:lnTo>
                    <a:pt x="0" y="0"/>
                  </a:lnTo>
                  <a:close/>
                  <a:moveTo>
                    <a:pt x="11826175" y="5030720"/>
                  </a:moveTo>
                  <a:lnTo>
                    <a:pt x="59690" y="5030720"/>
                  </a:lnTo>
                  <a:lnTo>
                    <a:pt x="59690" y="59690"/>
                  </a:lnTo>
                  <a:lnTo>
                    <a:pt x="11826175" y="59690"/>
                  </a:lnTo>
                  <a:lnTo>
                    <a:pt x="11826175" y="5030720"/>
                  </a:lnTo>
                  <a:close/>
                </a:path>
              </a:pathLst>
            </a:custGeom>
            <a:grpFill/>
          </p:spPr>
        </p:sp>
      </p:grpSp>
      <p:pic>
        <p:nvPicPr>
          <p:cNvPr id="6" name="Picture 5">
            <a:extLst>
              <a:ext uri="{FF2B5EF4-FFF2-40B4-BE49-F238E27FC236}">
                <a16:creationId xmlns:a16="http://schemas.microsoft.com/office/drawing/2014/main" id="{952C8E7A-AE70-4DBA-A8D2-08968C376B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49600" y="8078379"/>
            <a:ext cx="1618618" cy="670444"/>
          </a:xfrm>
          <a:prstGeom prst="rect">
            <a:avLst/>
          </a:prstGeom>
        </p:spPr>
      </p:pic>
    </p:spTree>
    <p:extLst>
      <p:ext uri="{BB962C8B-B14F-4D97-AF65-F5344CB8AC3E}">
        <p14:creationId xmlns:p14="http://schemas.microsoft.com/office/powerpoint/2010/main" val="2630828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3C5F"/>
        </a:solidFill>
        <a:effectLst/>
      </p:bgPr>
    </p:bg>
    <p:spTree>
      <p:nvGrpSpPr>
        <p:cNvPr id="1" name=""/>
        <p:cNvGrpSpPr/>
        <p:nvPr/>
      </p:nvGrpSpPr>
      <p:grpSpPr>
        <a:xfrm>
          <a:off x="0" y="0"/>
          <a:ext cx="0" cy="0"/>
          <a:chOff x="0" y="0"/>
          <a:chExt cx="0" cy="0"/>
        </a:xfrm>
      </p:grpSpPr>
      <p:grpSp>
        <p:nvGrpSpPr>
          <p:cNvPr id="2" name="Group 2"/>
          <p:cNvGrpSpPr/>
          <p:nvPr/>
        </p:nvGrpSpPr>
        <p:grpSpPr>
          <a:xfrm>
            <a:off x="1049920" y="1788423"/>
            <a:ext cx="16188161" cy="7469877"/>
            <a:chOff x="0" y="0"/>
            <a:chExt cx="16746694" cy="7727607"/>
          </a:xfrm>
        </p:grpSpPr>
        <p:sp>
          <p:nvSpPr>
            <p:cNvPr id="3" name="Freeform 3"/>
            <p:cNvSpPr/>
            <p:nvPr/>
          </p:nvSpPr>
          <p:spPr>
            <a:xfrm>
              <a:off x="0" y="0"/>
              <a:ext cx="16746694" cy="7727607"/>
            </a:xfrm>
            <a:custGeom>
              <a:avLst/>
              <a:gdLst/>
              <a:ahLst/>
              <a:cxnLst/>
              <a:rect l="l" t="t" r="r" b="b"/>
              <a:pathLst>
                <a:path w="16746694" h="7727607">
                  <a:moveTo>
                    <a:pt x="0" y="0"/>
                  </a:moveTo>
                  <a:lnTo>
                    <a:pt x="0" y="7727607"/>
                  </a:lnTo>
                  <a:lnTo>
                    <a:pt x="16746694" y="7727607"/>
                  </a:lnTo>
                  <a:lnTo>
                    <a:pt x="16746694" y="0"/>
                  </a:lnTo>
                  <a:lnTo>
                    <a:pt x="0" y="0"/>
                  </a:lnTo>
                  <a:close/>
                  <a:moveTo>
                    <a:pt x="16685733" y="7666647"/>
                  </a:moveTo>
                  <a:lnTo>
                    <a:pt x="59690" y="7666647"/>
                  </a:lnTo>
                  <a:lnTo>
                    <a:pt x="59690" y="59690"/>
                  </a:lnTo>
                  <a:lnTo>
                    <a:pt x="16685733" y="59690"/>
                  </a:lnTo>
                  <a:lnTo>
                    <a:pt x="16685733" y="7666647"/>
                  </a:lnTo>
                  <a:close/>
                </a:path>
              </a:pathLst>
            </a:custGeom>
            <a:solidFill>
              <a:srgbClr val="8D8F84">
                <a:alpha val="12941"/>
              </a:srgbClr>
            </a:solidFill>
          </p:spPr>
        </p:sp>
      </p:grpSp>
      <p:grpSp>
        <p:nvGrpSpPr>
          <p:cNvPr id="4" name="Group 4"/>
          <p:cNvGrpSpPr/>
          <p:nvPr/>
        </p:nvGrpSpPr>
        <p:grpSpPr>
          <a:xfrm>
            <a:off x="1625785" y="2385946"/>
            <a:ext cx="15036429" cy="6274829"/>
            <a:chOff x="0" y="0"/>
            <a:chExt cx="20048573" cy="8366439"/>
          </a:xfrm>
        </p:grpSpPr>
        <p:pic>
          <p:nvPicPr>
            <p:cNvPr id="5" name="Picture 5"/>
            <p:cNvPicPr>
              <a:picLocks noChangeAspect="1"/>
            </p:cNvPicPr>
            <p:nvPr/>
          </p:nvPicPr>
          <p:blipFill>
            <a:blip r:embed="rId3"/>
            <a:srcRect l="24073" r="24073"/>
            <a:stretch>
              <a:fillRect/>
            </a:stretch>
          </p:blipFill>
          <p:spPr>
            <a:xfrm>
              <a:off x="0" y="0"/>
              <a:ext cx="6598191" cy="8366439"/>
            </a:xfrm>
            <a:prstGeom prst="rect">
              <a:avLst/>
            </a:prstGeom>
          </p:spPr>
        </p:pic>
        <p:pic>
          <p:nvPicPr>
            <p:cNvPr id="6" name="Picture 6"/>
            <p:cNvPicPr>
              <a:picLocks noChangeAspect="1"/>
            </p:cNvPicPr>
            <p:nvPr/>
          </p:nvPicPr>
          <p:blipFill>
            <a:blip r:embed="rId4"/>
            <a:srcRect l="35649" r="11806"/>
            <a:stretch>
              <a:fillRect/>
            </a:stretch>
          </p:blipFill>
          <p:spPr>
            <a:xfrm>
              <a:off x="6725191" y="0"/>
              <a:ext cx="6598191" cy="8366439"/>
            </a:xfrm>
            <a:prstGeom prst="rect">
              <a:avLst/>
            </a:prstGeom>
          </p:spPr>
        </p:pic>
        <p:pic>
          <p:nvPicPr>
            <p:cNvPr id="7" name="Picture 7"/>
            <p:cNvPicPr>
              <a:picLocks noChangeAspect="1"/>
            </p:cNvPicPr>
            <p:nvPr/>
          </p:nvPicPr>
          <p:blipFill>
            <a:blip r:embed="rId5"/>
            <a:srcRect l="5973" r="15161"/>
            <a:stretch>
              <a:fillRect/>
            </a:stretch>
          </p:blipFill>
          <p:spPr>
            <a:xfrm>
              <a:off x="13450382" y="0"/>
              <a:ext cx="6598191" cy="8366439"/>
            </a:xfrm>
            <a:prstGeom prst="rect">
              <a:avLst/>
            </a:prstGeom>
          </p:spPr>
        </p:pic>
      </p:grpSp>
      <p:sp>
        <p:nvSpPr>
          <p:cNvPr id="8" name="TextBox 8"/>
          <p:cNvSpPr txBox="1"/>
          <p:nvPr/>
        </p:nvSpPr>
        <p:spPr>
          <a:xfrm>
            <a:off x="-160657" y="-144055"/>
            <a:ext cx="18753457" cy="2150140"/>
          </a:xfrm>
          <a:prstGeom prst="rect">
            <a:avLst/>
          </a:prstGeom>
        </p:spPr>
        <p:txBody>
          <a:bodyPr lIns="0" tIns="0" rIns="0" bIns="0" rtlCol="0" anchor="t">
            <a:spAutoFit/>
          </a:bodyPr>
          <a:lstStyle/>
          <a:p>
            <a:pPr algn="ctr">
              <a:lnSpc>
                <a:spcPts val="17589"/>
              </a:lnSpc>
            </a:pPr>
            <a:r>
              <a:rPr lang="en-US" sz="14300" i="0" spc="572" dirty="0">
                <a:solidFill>
                  <a:srgbClr val="FFFFFF">
                    <a:alpha val="14902"/>
                  </a:srgbClr>
                </a:solidFill>
                <a:latin typeface="Intro"/>
              </a:rPr>
              <a:t>I</a:t>
            </a:r>
            <a:r>
              <a:rPr lang="en-US" sz="14300" b="0" i="0" spc="572" dirty="0">
                <a:solidFill>
                  <a:srgbClr val="FFFFFF">
                    <a:alpha val="14902"/>
                  </a:srgbClr>
                </a:solidFill>
                <a:latin typeface="Intro"/>
              </a:rPr>
              <a:t>T IS </a:t>
            </a:r>
            <a:r>
              <a:rPr lang="en-US" sz="14300" spc="572" dirty="0">
                <a:solidFill>
                  <a:srgbClr val="FFFFFF">
                    <a:alpha val="14902"/>
                  </a:srgbClr>
                </a:solidFill>
                <a:latin typeface="Intro"/>
              </a:rPr>
              <a:t>everywhere</a:t>
            </a:r>
            <a:endParaRPr lang="en-US" sz="14300" b="0" i="0" spc="572" dirty="0">
              <a:solidFill>
                <a:srgbClr val="FFFFFF">
                  <a:alpha val="14902"/>
                </a:srgbClr>
              </a:solidFill>
              <a:latin typeface="Int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D3C5F"/>
        </a:solidFill>
        <a:effectLst/>
      </p:bgPr>
    </p:bg>
    <p:spTree>
      <p:nvGrpSpPr>
        <p:cNvPr id="1" name=""/>
        <p:cNvGrpSpPr/>
        <p:nvPr/>
      </p:nvGrpSpPr>
      <p:grpSpPr>
        <a:xfrm>
          <a:off x="0" y="0"/>
          <a:ext cx="0" cy="0"/>
          <a:chOff x="0" y="0"/>
          <a:chExt cx="0" cy="0"/>
        </a:xfrm>
      </p:grpSpPr>
      <p:grpSp>
        <p:nvGrpSpPr>
          <p:cNvPr id="2" name="Group 2"/>
          <p:cNvGrpSpPr/>
          <p:nvPr/>
        </p:nvGrpSpPr>
        <p:grpSpPr>
          <a:xfrm>
            <a:off x="1071139" y="1788423"/>
            <a:ext cx="16188161" cy="7469877"/>
            <a:chOff x="0" y="0"/>
            <a:chExt cx="16746694" cy="7727607"/>
          </a:xfrm>
        </p:grpSpPr>
        <p:sp>
          <p:nvSpPr>
            <p:cNvPr id="3" name="Freeform 3"/>
            <p:cNvSpPr/>
            <p:nvPr/>
          </p:nvSpPr>
          <p:spPr>
            <a:xfrm>
              <a:off x="0" y="0"/>
              <a:ext cx="16746694" cy="7727607"/>
            </a:xfrm>
            <a:custGeom>
              <a:avLst/>
              <a:gdLst/>
              <a:ahLst/>
              <a:cxnLst/>
              <a:rect l="l" t="t" r="r" b="b"/>
              <a:pathLst>
                <a:path w="16746694" h="7727607">
                  <a:moveTo>
                    <a:pt x="0" y="0"/>
                  </a:moveTo>
                  <a:lnTo>
                    <a:pt x="0" y="7727607"/>
                  </a:lnTo>
                  <a:lnTo>
                    <a:pt x="16746694" y="7727607"/>
                  </a:lnTo>
                  <a:lnTo>
                    <a:pt x="16746694" y="0"/>
                  </a:lnTo>
                  <a:lnTo>
                    <a:pt x="0" y="0"/>
                  </a:lnTo>
                  <a:close/>
                  <a:moveTo>
                    <a:pt x="16685733" y="7666647"/>
                  </a:moveTo>
                  <a:lnTo>
                    <a:pt x="59690" y="7666647"/>
                  </a:lnTo>
                  <a:lnTo>
                    <a:pt x="59690" y="59690"/>
                  </a:lnTo>
                  <a:lnTo>
                    <a:pt x="16685733" y="59690"/>
                  </a:lnTo>
                  <a:lnTo>
                    <a:pt x="16685733" y="7666647"/>
                  </a:lnTo>
                  <a:close/>
                </a:path>
              </a:pathLst>
            </a:custGeom>
            <a:solidFill>
              <a:srgbClr val="8D8F84">
                <a:alpha val="12941"/>
              </a:srgbClr>
            </a:solidFill>
          </p:spPr>
        </p:sp>
      </p:grpSp>
      <p:grpSp>
        <p:nvGrpSpPr>
          <p:cNvPr id="4" name="Group 4"/>
          <p:cNvGrpSpPr/>
          <p:nvPr/>
        </p:nvGrpSpPr>
        <p:grpSpPr>
          <a:xfrm>
            <a:off x="1647004" y="2385946"/>
            <a:ext cx="15036430" cy="6274829"/>
            <a:chOff x="0" y="0"/>
            <a:chExt cx="20048574" cy="8366439"/>
          </a:xfrm>
        </p:grpSpPr>
        <p:pic>
          <p:nvPicPr>
            <p:cNvPr id="5" name="Picture 5"/>
            <p:cNvPicPr>
              <a:picLocks noChangeAspect="1"/>
            </p:cNvPicPr>
            <p:nvPr/>
          </p:nvPicPr>
          <p:blipFill>
            <a:blip r:embed="rId3"/>
            <a:srcRect l="37586" r="3264"/>
            <a:stretch>
              <a:fillRect/>
            </a:stretch>
          </p:blipFill>
          <p:spPr>
            <a:xfrm>
              <a:off x="0" y="0"/>
              <a:ext cx="6598191" cy="8366439"/>
            </a:xfrm>
            <a:prstGeom prst="rect">
              <a:avLst/>
            </a:prstGeom>
          </p:spPr>
        </p:pic>
        <p:pic>
          <p:nvPicPr>
            <p:cNvPr id="6" name="Picture 6"/>
            <p:cNvPicPr>
              <a:picLocks noChangeAspect="1"/>
            </p:cNvPicPr>
            <p:nvPr/>
          </p:nvPicPr>
          <p:blipFill>
            <a:blip r:embed="rId4"/>
            <a:srcRect l="23728" r="23728"/>
            <a:stretch>
              <a:fillRect/>
            </a:stretch>
          </p:blipFill>
          <p:spPr>
            <a:xfrm>
              <a:off x="6725191" y="0"/>
              <a:ext cx="6598191" cy="8366439"/>
            </a:xfrm>
            <a:prstGeom prst="rect">
              <a:avLst/>
            </a:prstGeom>
          </p:spPr>
        </p:pic>
        <p:pic>
          <p:nvPicPr>
            <p:cNvPr id="7" name="Picture 7"/>
            <p:cNvPicPr>
              <a:picLocks noChangeAspect="1"/>
            </p:cNvPicPr>
            <p:nvPr/>
          </p:nvPicPr>
          <p:blipFill>
            <a:blip r:embed="rId5"/>
            <a:srcRect r="55638"/>
            <a:stretch>
              <a:fillRect/>
            </a:stretch>
          </p:blipFill>
          <p:spPr>
            <a:xfrm>
              <a:off x="13450382" y="0"/>
              <a:ext cx="6598191" cy="8366439"/>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197" y="784123"/>
            <a:ext cx="9113519" cy="8718754"/>
            <a:chOff x="0" y="0"/>
            <a:chExt cx="9585617" cy="8455437"/>
          </a:xfrm>
          <a:solidFill>
            <a:srgbClr val="960000"/>
          </a:solidFill>
        </p:grpSpPr>
        <p:sp>
          <p:nvSpPr>
            <p:cNvPr id="3" name="Freeform 3"/>
            <p:cNvSpPr/>
            <p:nvPr/>
          </p:nvSpPr>
          <p:spPr>
            <a:xfrm>
              <a:off x="0" y="0"/>
              <a:ext cx="9585617" cy="8455437"/>
            </a:xfrm>
            <a:custGeom>
              <a:avLst/>
              <a:gdLst/>
              <a:ahLst/>
              <a:cxnLst/>
              <a:rect l="l" t="t" r="r" b="b"/>
              <a:pathLst>
                <a:path w="9585617" h="8455437">
                  <a:moveTo>
                    <a:pt x="0" y="0"/>
                  </a:moveTo>
                  <a:lnTo>
                    <a:pt x="0" y="8455437"/>
                  </a:lnTo>
                  <a:lnTo>
                    <a:pt x="9585617" y="8455437"/>
                  </a:lnTo>
                  <a:lnTo>
                    <a:pt x="9585617" y="0"/>
                  </a:lnTo>
                  <a:lnTo>
                    <a:pt x="0" y="0"/>
                  </a:lnTo>
                  <a:close/>
                  <a:moveTo>
                    <a:pt x="9524657" y="8394478"/>
                  </a:moveTo>
                  <a:lnTo>
                    <a:pt x="59690" y="8394478"/>
                  </a:lnTo>
                  <a:lnTo>
                    <a:pt x="59690" y="59690"/>
                  </a:lnTo>
                  <a:lnTo>
                    <a:pt x="9524657" y="59690"/>
                  </a:lnTo>
                  <a:lnTo>
                    <a:pt x="9524657" y="8394478"/>
                  </a:lnTo>
                  <a:close/>
                </a:path>
              </a:pathLst>
            </a:custGeom>
            <a:grpFill/>
          </p:spPr>
        </p:sp>
      </p:grpSp>
      <p:sp>
        <p:nvSpPr>
          <p:cNvPr id="4" name="AutoShape 4"/>
          <p:cNvSpPr/>
          <p:nvPr/>
        </p:nvSpPr>
        <p:spPr>
          <a:xfrm>
            <a:off x="1759115" y="30396"/>
            <a:ext cx="5747681" cy="3304708"/>
          </a:xfrm>
          <a:prstGeom prst="rect">
            <a:avLst/>
          </a:prstGeom>
          <a:solidFill>
            <a:srgbClr val="1D3C5F"/>
          </a:solidFill>
        </p:spPr>
      </p:sp>
      <p:sp>
        <p:nvSpPr>
          <p:cNvPr id="5" name="TextBox 5"/>
          <p:cNvSpPr txBox="1"/>
          <p:nvPr/>
        </p:nvSpPr>
        <p:spPr>
          <a:xfrm>
            <a:off x="2039363" y="874836"/>
            <a:ext cx="5187184" cy="1615827"/>
          </a:xfrm>
          <a:prstGeom prst="rect">
            <a:avLst/>
          </a:prstGeom>
        </p:spPr>
        <p:txBody>
          <a:bodyPr wrap="square" lIns="0" tIns="0" rIns="0" bIns="0" rtlCol="0" anchor="t">
            <a:spAutoFit/>
          </a:bodyPr>
          <a:lstStyle/>
          <a:p>
            <a:pPr algn="ctr">
              <a:lnSpc>
                <a:spcPts val="4160"/>
              </a:lnSpc>
            </a:pPr>
            <a:r>
              <a:rPr lang="en-US" sz="3600" b="1" i="0" spc="96" dirty="0">
                <a:solidFill>
                  <a:srgbClr val="F2EFEB"/>
                </a:solidFill>
                <a:latin typeface="Intro"/>
              </a:rPr>
              <a:t>What goes into a construction project?</a:t>
            </a:r>
          </a:p>
        </p:txBody>
      </p:sp>
      <p:sp>
        <p:nvSpPr>
          <p:cNvPr id="6" name="TextBox 6"/>
          <p:cNvSpPr txBox="1"/>
          <p:nvPr/>
        </p:nvSpPr>
        <p:spPr>
          <a:xfrm>
            <a:off x="1303008" y="3603386"/>
            <a:ext cx="6659899" cy="6055376"/>
          </a:xfrm>
          <a:prstGeom prst="rect">
            <a:avLst/>
          </a:prstGeom>
        </p:spPr>
        <p:txBody>
          <a:bodyPr lIns="0" tIns="0" rIns="0" bIns="0" rtlCol="0" anchor="t">
            <a:spAutoFit/>
          </a:bodyPr>
          <a:lstStyle/>
          <a:p>
            <a:pPr algn="ctr"/>
            <a:r>
              <a:rPr lang="en-US" sz="4000" b="0" i="0" spc="168" dirty="0">
                <a:latin typeface="Aileron Regular"/>
              </a:rPr>
              <a:t>Carpentry</a:t>
            </a:r>
          </a:p>
          <a:p>
            <a:pPr algn="ctr"/>
            <a:r>
              <a:rPr lang="en-US" sz="4000" b="0" i="0" spc="168" dirty="0">
                <a:latin typeface="Aileron Regular"/>
              </a:rPr>
              <a:t>Masonry</a:t>
            </a:r>
          </a:p>
          <a:p>
            <a:pPr algn="ctr"/>
            <a:r>
              <a:rPr lang="en-US" sz="4000" b="0" i="0" spc="168" dirty="0">
                <a:latin typeface="Aileron Regular"/>
              </a:rPr>
              <a:t>Welding</a:t>
            </a:r>
          </a:p>
          <a:p>
            <a:pPr algn="ctr"/>
            <a:r>
              <a:rPr lang="en-US" sz="4000" b="0" i="0" spc="168" dirty="0">
                <a:latin typeface="Aileron Regular"/>
              </a:rPr>
              <a:t>Electrical</a:t>
            </a:r>
          </a:p>
          <a:p>
            <a:pPr algn="ctr"/>
            <a:r>
              <a:rPr lang="en-US" sz="4000" b="0" i="0" spc="168" dirty="0">
                <a:latin typeface="Aileron Regular"/>
              </a:rPr>
              <a:t>HVAC Technician</a:t>
            </a:r>
          </a:p>
          <a:p>
            <a:pPr algn="ctr"/>
            <a:r>
              <a:rPr lang="en-US" sz="4000" b="0" i="0" spc="168" dirty="0">
                <a:latin typeface="Aileron Regular"/>
              </a:rPr>
              <a:t>Civil Engineering</a:t>
            </a:r>
          </a:p>
          <a:p>
            <a:pPr algn="ctr"/>
            <a:r>
              <a:rPr lang="en-US" sz="4000" b="0" i="0" spc="168" dirty="0">
                <a:latin typeface="Aileron Regular"/>
              </a:rPr>
              <a:t>Plumbing</a:t>
            </a:r>
          </a:p>
          <a:p>
            <a:pPr algn="ctr"/>
            <a:r>
              <a:rPr lang="en-US" sz="4000" b="0" i="0" spc="168" dirty="0">
                <a:latin typeface="Aileron Regular"/>
              </a:rPr>
              <a:t>Heavy Machine Operation</a:t>
            </a:r>
          </a:p>
          <a:p>
            <a:pPr algn="ctr"/>
            <a:r>
              <a:rPr lang="en-US" sz="4000" b="0" i="0" spc="168" dirty="0">
                <a:latin typeface="Aileron Regular"/>
              </a:rPr>
              <a:t>…</a:t>
            </a:r>
            <a:r>
              <a:rPr lang="en-US" sz="4000" b="0" i="1" spc="168" dirty="0">
                <a:latin typeface="Aileron Regular"/>
              </a:rPr>
              <a:t>And more!</a:t>
            </a:r>
          </a:p>
          <a:p>
            <a:pPr algn="ctr">
              <a:lnSpc>
                <a:spcPts val="4500"/>
              </a:lnSpc>
            </a:pPr>
            <a:endParaRPr lang="en-US" sz="2800" b="0" i="0" spc="168" dirty="0">
              <a:latin typeface="Aileron Regular"/>
            </a:endParaRPr>
          </a:p>
        </p:txBody>
      </p:sp>
      <p:grpSp>
        <p:nvGrpSpPr>
          <p:cNvPr id="7" name="Group 7"/>
          <p:cNvGrpSpPr/>
          <p:nvPr/>
        </p:nvGrpSpPr>
        <p:grpSpPr>
          <a:xfrm>
            <a:off x="9346301" y="0"/>
            <a:ext cx="8941699" cy="10287000"/>
            <a:chOff x="0" y="0"/>
            <a:chExt cx="11922266" cy="13716000"/>
          </a:xfrm>
        </p:grpSpPr>
        <p:pic>
          <p:nvPicPr>
            <p:cNvPr id="8" name="Picture 8"/>
            <p:cNvPicPr>
              <a:picLocks noChangeAspect="1"/>
            </p:cNvPicPr>
            <p:nvPr/>
          </p:nvPicPr>
          <p:blipFill>
            <a:blip r:embed="rId3"/>
            <a:srcRect t="36321" b="7396"/>
            <a:stretch>
              <a:fillRect/>
            </a:stretch>
          </p:blipFill>
          <p:spPr>
            <a:xfrm>
              <a:off x="0" y="0"/>
              <a:ext cx="11922266" cy="4487333"/>
            </a:xfrm>
            <a:prstGeom prst="rect">
              <a:avLst/>
            </a:prstGeom>
          </p:spPr>
        </p:pic>
        <p:pic>
          <p:nvPicPr>
            <p:cNvPr id="9" name="Picture 9"/>
            <p:cNvPicPr>
              <a:picLocks noChangeAspect="1"/>
            </p:cNvPicPr>
            <p:nvPr/>
          </p:nvPicPr>
          <p:blipFill>
            <a:blip r:embed="rId4"/>
            <a:srcRect t="21790"/>
            <a:stretch>
              <a:fillRect/>
            </a:stretch>
          </p:blipFill>
          <p:spPr>
            <a:xfrm>
              <a:off x="0" y="4614333"/>
              <a:ext cx="11922266" cy="4487333"/>
            </a:xfrm>
            <a:prstGeom prst="rect">
              <a:avLst/>
            </a:prstGeom>
          </p:spPr>
        </p:pic>
        <p:pic>
          <p:nvPicPr>
            <p:cNvPr id="10" name="Picture 10"/>
            <p:cNvPicPr>
              <a:picLocks noChangeAspect="1"/>
            </p:cNvPicPr>
            <p:nvPr/>
          </p:nvPicPr>
          <p:blipFill>
            <a:blip r:embed="rId5"/>
            <a:srcRect t="14877" b="28630"/>
            <a:stretch>
              <a:fillRect/>
            </a:stretch>
          </p:blipFill>
          <p:spPr>
            <a:xfrm>
              <a:off x="0" y="9228667"/>
              <a:ext cx="11922266" cy="4487333"/>
            </a:xfrm>
            <a:prstGeom prst="rect">
              <a:avLst/>
            </a:prstGeom>
          </p:spPr>
        </p:pic>
      </p:grpSp>
      <p:pic>
        <p:nvPicPr>
          <p:cNvPr id="11" name="Picture 9">
            <a:extLst>
              <a:ext uri="{FF2B5EF4-FFF2-40B4-BE49-F238E27FC236}">
                <a16:creationId xmlns:a16="http://schemas.microsoft.com/office/drawing/2014/main" id="{038323F9-7927-4F32-AA67-8EED203A0F7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401" b="15658"/>
          <a:stretch/>
        </p:blipFill>
        <p:spPr>
          <a:xfrm>
            <a:off x="9356366" y="3460750"/>
            <a:ext cx="8941698" cy="3365500"/>
          </a:xfrm>
          <a:prstGeom prst="rect">
            <a:avLst/>
          </a:prstGeom>
        </p:spPr>
      </p:pic>
      <p:pic>
        <p:nvPicPr>
          <p:cNvPr id="12" name="Picture 10">
            <a:extLst>
              <a:ext uri="{FF2B5EF4-FFF2-40B4-BE49-F238E27FC236}">
                <a16:creationId xmlns:a16="http://schemas.microsoft.com/office/drawing/2014/main" id="{425679A8-F973-43BA-82F6-CF94EEB35C0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8" t="10613" r="-368" b="33138"/>
          <a:stretch/>
        </p:blipFill>
        <p:spPr>
          <a:xfrm>
            <a:off x="9356366" y="6921500"/>
            <a:ext cx="8974767" cy="3365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051448" y="0"/>
            <a:ext cx="3927877" cy="10287000"/>
          </a:xfrm>
          <a:prstGeom prst="rect">
            <a:avLst/>
          </a:prstGeom>
          <a:solidFill>
            <a:schemeClr val="bg1">
              <a:lumMod val="75000"/>
              <a:alpha val="68627"/>
            </a:schemeClr>
          </a:solidFill>
        </p:spPr>
        <p:txBody>
          <a:bodyPr/>
          <a:lstStyle/>
          <a:p>
            <a:endParaRPr lang="en-US" dirty="0"/>
          </a:p>
        </p:txBody>
      </p:sp>
      <p:grpSp>
        <p:nvGrpSpPr>
          <p:cNvPr id="3" name="Group 3"/>
          <p:cNvGrpSpPr/>
          <p:nvPr/>
        </p:nvGrpSpPr>
        <p:grpSpPr>
          <a:xfrm>
            <a:off x="914400" y="497482"/>
            <a:ext cx="7391400" cy="9309040"/>
            <a:chOff x="0" y="0"/>
            <a:chExt cx="6713637" cy="8455437"/>
          </a:xfrm>
          <a:solidFill>
            <a:srgbClr val="960000"/>
          </a:solidFill>
        </p:grpSpPr>
        <p:sp>
          <p:nvSpPr>
            <p:cNvPr id="4" name="Freeform 4"/>
            <p:cNvSpPr/>
            <p:nvPr/>
          </p:nvSpPr>
          <p:spPr>
            <a:xfrm>
              <a:off x="0" y="0"/>
              <a:ext cx="6713637" cy="8455437"/>
            </a:xfrm>
            <a:custGeom>
              <a:avLst/>
              <a:gdLst/>
              <a:ahLst/>
              <a:cxnLst/>
              <a:rect l="l" t="t" r="r" b="b"/>
              <a:pathLst>
                <a:path w="6713637" h="8455437">
                  <a:moveTo>
                    <a:pt x="0" y="0"/>
                  </a:moveTo>
                  <a:lnTo>
                    <a:pt x="0" y="8455437"/>
                  </a:lnTo>
                  <a:lnTo>
                    <a:pt x="6713637" y="8455437"/>
                  </a:lnTo>
                  <a:lnTo>
                    <a:pt x="6713637" y="0"/>
                  </a:lnTo>
                  <a:lnTo>
                    <a:pt x="0" y="0"/>
                  </a:lnTo>
                  <a:close/>
                  <a:moveTo>
                    <a:pt x="6652677" y="8394478"/>
                  </a:moveTo>
                  <a:lnTo>
                    <a:pt x="59690" y="8394478"/>
                  </a:lnTo>
                  <a:lnTo>
                    <a:pt x="59690" y="59690"/>
                  </a:lnTo>
                  <a:lnTo>
                    <a:pt x="6652677" y="59690"/>
                  </a:lnTo>
                  <a:lnTo>
                    <a:pt x="6652677" y="8394478"/>
                  </a:lnTo>
                  <a:close/>
                </a:path>
              </a:pathLst>
            </a:custGeom>
            <a:grpFill/>
          </p:spPr>
        </p:sp>
      </p:grpSp>
      <p:grpSp>
        <p:nvGrpSpPr>
          <p:cNvPr id="5" name="Group 5"/>
          <p:cNvGrpSpPr/>
          <p:nvPr/>
        </p:nvGrpSpPr>
        <p:grpSpPr>
          <a:xfrm>
            <a:off x="1651344" y="2551867"/>
            <a:ext cx="6059368" cy="6542658"/>
            <a:chOff x="-197260" y="-76200"/>
            <a:chExt cx="8079158" cy="8723544"/>
          </a:xfrm>
        </p:grpSpPr>
        <p:sp>
          <p:nvSpPr>
            <p:cNvPr id="6" name="TextBox 6"/>
            <p:cNvSpPr txBox="1"/>
            <p:nvPr/>
          </p:nvSpPr>
          <p:spPr>
            <a:xfrm>
              <a:off x="0" y="-76200"/>
              <a:ext cx="6589377" cy="1397000"/>
            </a:xfrm>
            <a:prstGeom prst="rect">
              <a:avLst/>
            </a:prstGeom>
          </p:spPr>
          <p:txBody>
            <a:bodyPr lIns="0" tIns="0" rIns="0" bIns="0" rtlCol="0" anchor="t">
              <a:spAutoFit/>
            </a:bodyPr>
            <a:lstStyle/>
            <a:p>
              <a:pPr>
                <a:lnSpc>
                  <a:spcPts val="8450"/>
                </a:lnSpc>
              </a:pPr>
              <a:endParaRPr dirty="0"/>
            </a:p>
          </p:txBody>
        </p:sp>
        <p:sp>
          <p:nvSpPr>
            <p:cNvPr id="7" name="TextBox 7"/>
            <p:cNvSpPr txBox="1"/>
            <p:nvPr/>
          </p:nvSpPr>
          <p:spPr>
            <a:xfrm>
              <a:off x="-197260" y="2319971"/>
              <a:ext cx="8079158" cy="6327373"/>
            </a:xfrm>
            <a:prstGeom prst="rect">
              <a:avLst/>
            </a:prstGeom>
          </p:spPr>
          <p:txBody>
            <a:bodyPr wrap="square" lIns="0" tIns="0" rIns="0" bIns="0" rtlCol="0" anchor="t">
              <a:spAutoFit/>
            </a:bodyPr>
            <a:lstStyle/>
            <a:p>
              <a:pPr>
                <a:lnSpc>
                  <a:spcPts val="4500"/>
                </a:lnSpc>
              </a:pPr>
              <a:r>
                <a:rPr lang="en-US" sz="4000" b="0" i="0" spc="179" dirty="0">
                  <a:latin typeface="Aileron Regular"/>
                </a:rPr>
                <a:t>Craft careers require:</a:t>
              </a:r>
            </a:p>
            <a:p>
              <a:pPr>
                <a:lnSpc>
                  <a:spcPts val="4500"/>
                </a:lnSpc>
              </a:pPr>
              <a:endParaRPr lang="en-US" sz="4000" spc="179" dirty="0">
                <a:latin typeface="Aileron Regular"/>
              </a:endParaRPr>
            </a:p>
            <a:p>
              <a:r>
                <a:rPr lang="en-US" sz="5400" b="1" i="0" spc="179" dirty="0">
                  <a:latin typeface="Aileron Regular"/>
                </a:rPr>
                <a:t>- Education</a:t>
              </a:r>
            </a:p>
            <a:p>
              <a:r>
                <a:rPr lang="en-US" sz="5400" b="1" i="0" spc="179" dirty="0">
                  <a:latin typeface="Aileron Regular"/>
                </a:rPr>
                <a:t>- Training</a:t>
              </a:r>
              <a:endParaRPr lang="en-US" sz="5400" b="1" spc="179" dirty="0">
                <a:latin typeface="Aileron Regular"/>
              </a:endParaRPr>
            </a:p>
            <a:p>
              <a:r>
                <a:rPr lang="en-US" sz="5400" b="1" i="0" spc="179" dirty="0">
                  <a:latin typeface="Aileron Regular"/>
                </a:rPr>
                <a:t>- Skill</a:t>
              </a:r>
            </a:p>
            <a:p>
              <a:pPr>
                <a:lnSpc>
                  <a:spcPts val="4500"/>
                </a:lnSpc>
              </a:pPr>
              <a:endParaRPr lang="en-US" sz="3000" b="0" i="0" spc="179" dirty="0">
                <a:latin typeface="Aileron Regular"/>
              </a:endParaRPr>
            </a:p>
            <a:p>
              <a:pPr>
                <a:lnSpc>
                  <a:spcPts val="4500"/>
                </a:lnSpc>
              </a:pPr>
              <a:endParaRPr lang="en-US" sz="3000" b="0" i="0" spc="179" dirty="0">
                <a:latin typeface="Aileron Regular"/>
              </a:endParaRPr>
            </a:p>
          </p:txBody>
        </p:sp>
      </p:grpSp>
      <p:pic>
        <p:nvPicPr>
          <p:cNvPr id="8" name="Picture 8"/>
          <p:cNvPicPr>
            <a:picLocks noChangeAspect="1"/>
          </p:cNvPicPr>
          <p:nvPr/>
        </p:nvPicPr>
        <p:blipFill>
          <a:blip r:embed="rId3"/>
          <a:srcRect/>
          <a:stretch>
            <a:fillRect/>
          </a:stretch>
        </p:blipFill>
        <p:spPr>
          <a:xfrm>
            <a:off x="10429344" y="497482"/>
            <a:ext cx="5172086" cy="9235868"/>
          </a:xfrm>
          <a:prstGeom prst="rect">
            <a:avLst/>
          </a:prstGeom>
        </p:spPr>
      </p:pic>
      <p:sp>
        <p:nvSpPr>
          <p:cNvPr id="9" name="AutoShape 9"/>
          <p:cNvSpPr/>
          <p:nvPr/>
        </p:nvSpPr>
        <p:spPr>
          <a:xfrm>
            <a:off x="1371600" y="0"/>
            <a:ext cx="6487057" cy="3304708"/>
          </a:xfrm>
          <a:prstGeom prst="rect">
            <a:avLst/>
          </a:prstGeom>
          <a:solidFill>
            <a:srgbClr val="1D3C5F"/>
          </a:solidFill>
        </p:spPr>
      </p:sp>
      <p:sp>
        <p:nvSpPr>
          <p:cNvPr id="10" name="TextBox 10"/>
          <p:cNvSpPr txBox="1"/>
          <p:nvPr/>
        </p:nvSpPr>
        <p:spPr>
          <a:xfrm>
            <a:off x="1835311" y="573948"/>
            <a:ext cx="5595943" cy="1865639"/>
          </a:xfrm>
          <a:prstGeom prst="rect">
            <a:avLst/>
          </a:prstGeom>
        </p:spPr>
        <p:txBody>
          <a:bodyPr wrap="square" lIns="0" tIns="0" rIns="0" bIns="0" rtlCol="0" anchor="t">
            <a:spAutoFit/>
          </a:bodyPr>
          <a:lstStyle/>
          <a:p>
            <a:pPr algn="ctr">
              <a:lnSpc>
                <a:spcPts val="5040"/>
              </a:lnSpc>
              <a:spcBef>
                <a:spcPct val="0"/>
              </a:spcBef>
            </a:pPr>
            <a:r>
              <a:rPr lang="en-US" sz="3200" dirty="0">
                <a:solidFill>
                  <a:srgbClr val="FFFFFF"/>
                </a:solidFill>
                <a:latin typeface="Intro"/>
              </a:rPr>
              <a:t>It</a:t>
            </a:r>
            <a:r>
              <a:rPr lang="en-US" sz="3200" b="1" dirty="0">
                <a:solidFill>
                  <a:srgbClr val="FFFFFF"/>
                </a:solidFill>
                <a:latin typeface="Aileron Regular" panose="020B0604020202020204" charset="0"/>
              </a:rPr>
              <a:t>’</a:t>
            </a:r>
            <a:r>
              <a:rPr lang="en-US" sz="3200" dirty="0">
                <a:solidFill>
                  <a:srgbClr val="FFFFFF"/>
                </a:solidFill>
                <a:latin typeface="Intro"/>
              </a:rPr>
              <a:t>s not a </a:t>
            </a:r>
          </a:p>
          <a:p>
            <a:pPr algn="ctr">
              <a:lnSpc>
                <a:spcPts val="5040"/>
              </a:lnSpc>
              <a:spcBef>
                <a:spcPct val="0"/>
              </a:spcBef>
            </a:pPr>
            <a:r>
              <a:rPr lang="en-US" sz="3200" dirty="0">
                <a:solidFill>
                  <a:srgbClr val="FFFFFF"/>
                </a:solidFill>
                <a:latin typeface="Intro"/>
              </a:rPr>
              <a:t>walk</a:t>
            </a:r>
            <a:r>
              <a:rPr lang="en-US" sz="3200" dirty="0">
                <a:solidFill>
                  <a:srgbClr val="FFFFFF"/>
                </a:solidFill>
                <a:latin typeface="Impact" panose="020B0806030902050204" pitchFamily="34" charset="0"/>
              </a:rPr>
              <a:t>-</a:t>
            </a:r>
            <a:r>
              <a:rPr lang="en-US" sz="3200" dirty="0">
                <a:solidFill>
                  <a:srgbClr val="FFFFFF"/>
                </a:solidFill>
                <a:latin typeface="Intro"/>
              </a:rPr>
              <a:t>up</a:t>
            </a:r>
            <a:r>
              <a:rPr lang="en-US" sz="3200" dirty="0">
                <a:solidFill>
                  <a:srgbClr val="FFFFFF"/>
                </a:solidFill>
                <a:latin typeface="Impact" panose="020B0806030902050204" pitchFamily="34" charset="0"/>
              </a:rPr>
              <a:t>-</a:t>
            </a:r>
            <a:r>
              <a:rPr lang="en-US" sz="3200" dirty="0">
                <a:solidFill>
                  <a:srgbClr val="FFFFFF"/>
                </a:solidFill>
                <a:latin typeface="Intro"/>
              </a:rPr>
              <a:t>and</a:t>
            </a:r>
            <a:r>
              <a:rPr lang="en-US" sz="3200" dirty="0">
                <a:solidFill>
                  <a:srgbClr val="FFFFFF"/>
                </a:solidFill>
                <a:latin typeface="Impact" panose="020B0806030902050204" pitchFamily="34" charset="0"/>
              </a:rPr>
              <a:t>-</a:t>
            </a:r>
            <a:r>
              <a:rPr lang="en-US" sz="3200" dirty="0">
                <a:solidFill>
                  <a:srgbClr val="FFFFFF"/>
                </a:solidFill>
                <a:latin typeface="Intro"/>
              </a:rPr>
              <a:t>get</a:t>
            </a:r>
            <a:r>
              <a:rPr lang="en-US" sz="3200" dirty="0">
                <a:solidFill>
                  <a:srgbClr val="FFFFFF"/>
                </a:solidFill>
                <a:latin typeface="Impact" panose="020B0806030902050204" pitchFamily="34" charset="0"/>
              </a:rPr>
              <a:t>-</a:t>
            </a:r>
            <a:r>
              <a:rPr lang="en-US" sz="3200" dirty="0">
                <a:solidFill>
                  <a:srgbClr val="FFFFFF"/>
                </a:solidFill>
                <a:latin typeface="Intro"/>
              </a:rPr>
              <a:t>a</a:t>
            </a:r>
            <a:r>
              <a:rPr lang="en-US" sz="3200" dirty="0">
                <a:solidFill>
                  <a:srgbClr val="FFFFFF"/>
                </a:solidFill>
                <a:latin typeface="Impact" panose="020B0806030902050204" pitchFamily="34" charset="0"/>
              </a:rPr>
              <a:t>-</a:t>
            </a:r>
            <a:r>
              <a:rPr lang="en-US" sz="3200" dirty="0">
                <a:solidFill>
                  <a:srgbClr val="FFFFFF"/>
                </a:solidFill>
                <a:latin typeface="Intro"/>
              </a:rPr>
              <a:t>job type of industry</a:t>
            </a:r>
          </a:p>
        </p:txBody>
      </p:sp>
      <p:sp>
        <p:nvSpPr>
          <p:cNvPr id="11" name="TextBox 11"/>
          <p:cNvSpPr txBox="1"/>
          <p:nvPr/>
        </p:nvSpPr>
        <p:spPr>
          <a:xfrm>
            <a:off x="15297891" y="3304708"/>
            <a:ext cx="2431238" cy="1410643"/>
          </a:xfrm>
          <a:prstGeom prst="rect">
            <a:avLst/>
          </a:prstGeom>
        </p:spPr>
        <p:txBody>
          <a:bodyPr lIns="0" tIns="0" rIns="0" bIns="0" rtlCol="0" anchor="t">
            <a:spAutoFit/>
          </a:bodyPr>
          <a:lstStyle/>
          <a:p>
            <a:pPr algn="ctr">
              <a:lnSpc>
                <a:spcPts val="2240"/>
              </a:lnSpc>
              <a:spcBef>
                <a:spcPct val="0"/>
              </a:spcBef>
            </a:pPr>
            <a:r>
              <a:rPr lang="en-US" sz="2000" dirty="0">
                <a:latin typeface="Aileron Regular" panose="020B0604020202020204" charset="0"/>
              </a:rPr>
              <a:t>You wouldn’t want someone who didn’t know what they were doing to build the roof over your head!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D3C5F"/>
        </a:solidFill>
        <a:effectLst/>
      </p:bgPr>
    </p:bg>
    <p:spTree>
      <p:nvGrpSpPr>
        <p:cNvPr id="1" name=""/>
        <p:cNvGrpSpPr/>
        <p:nvPr/>
      </p:nvGrpSpPr>
      <p:grpSpPr>
        <a:xfrm>
          <a:off x="0" y="0"/>
          <a:ext cx="0" cy="0"/>
          <a:chOff x="0" y="0"/>
          <a:chExt cx="0" cy="0"/>
        </a:xfrm>
      </p:grpSpPr>
      <p:grpSp>
        <p:nvGrpSpPr>
          <p:cNvPr id="2" name="Group 2"/>
          <p:cNvGrpSpPr/>
          <p:nvPr/>
        </p:nvGrpSpPr>
        <p:grpSpPr>
          <a:xfrm>
            <a:off x="1011890" y="1409000"/>
            <a:ext cx="16188161" cy="2316804"/>
            <a:chOff x="0" y="0"/>
            <a:chExt cx="16746694" cy="2396740"/>
          </a:xfrm>
        </p:grpSpPr>
        <p:sp>
          <p:nvSpPr>
            <p:cNvPr id="3" name="Freeform 3"/>
            <p:cNvSpPr/>
            <p:nvPr/>
          </p:nvSpPr>
          <p:spPr>
            <a:xfrm>
              <a:off x="0" y="0"/>
              <a:ext cx="16746694" cy="2396740"/>
            </a:xfrm>
            <a:custGeom>
              <a:avLst/>
              <a:gdLst/>
              <a:ahLst/>
              <a:cxnLst/>
              <a:rect l="l" t="t" r="r" b="b"/>
              <a:pathLst>
                <a:path w="16746694" h="2396740">
                  <a:moveTo>
                    <a:pt x="0" y="0"/>
                  </a:moveTo>
                  <a:lnTo>
                    <a:pt x="0" y="2396740"/>
                  </a:lnTo>
                  <a:lnTo>
                    <a:pt x="16746694" y="2396740"/>
                  </a:lnTo>
                  <a:lnTo>
                    <a:pt x="16746694" y="0"/>
                  </a:lnTo>
                  <a:lnTo>
                    <a:pt x="0" y="0"/>
                  </a:lnTo>
                  <a:close/>
                  <a:moveTo>
                    <a:pt x="16685733" y="2335780"/>
                  </a:moveTo>
                  <a:lnTo>
                    <a:pt x="59690" y="2335780"/>
                  </a:lnTo>
                  <a:lnTo>
                    <a:pt x="59690" y="59690"/>
                  </a:lnTo>
                  <a:lnTo>
                    <a:pt x="16685733" y="59690"/>
                  </a:lnTo>
                  <a:lnTo>
                    <a:pt x="16685733" y="2335780"/>
                  </a:lnTo>
                  <a:close/>
                </a:path>
              </a:pathLst>
            </a:custGeom>
            <a:solidFill>
              <a:srgbClr val="8D8F84">
                <a:alpha val="12941"/>
              </a:srgbClr>
            </a:solidFill>
          </p:spPr>
        </p:sp>
      </p:grpSp>
      <p:grpSp>
        <p:nvGrpSpPr>
          <p:cNvPr id="4" name="Group 4"/>
          <p:cNvGrpSpPr/>
          <p:nvPr/>
        </p:nvGrpSpPr>
        <p:grpSpPr>
          <a:xfrm>
            <a:off x="0" y="4630511"/>
            <a:ext cx="18873689" cy="281318"/>
            <a:chOff x="0" y="0"/>
            <a:chExt cx="25164918" cy="375091"/>
          </a:xfrm>
        </p:grpSpPr>
        <p:sp>
          <p:nvSpPr>
            <p:cNvPr id="5" name="AutoShape 5"/>
            <p:cNvSpPr/>
            <p:nvPr/>
          </p:nvSpPr>
          <p:spPr>
            <a:xfrm>
              <a:off x="0" y="138457"/>
              <a:ext cx="25164918" cy="98178"/>
            </a:xfrm>
            <a:prstGeom prst="rect">
              <a:avLst/>
            </a:prstGeom>
            <a:solidFill>
              <a:srgbClr val="FFFFFF"/>
            </a:solidFill>
          </p:spPr>
        </p:sp>
        <p:grpSp>
          <p:nvGrpSpPr>
            <p:cNvPr id="6" name="Group 6"/>
            <p:cNvGrpSpPr/>
            <p:nvPr/>
          </p:nvGrpSpPr>
          <p:grpSpPr>
            <a:xfrm>
              <a:off x="1597262" y="0"/>
              <a:ext cx="375091" cy="375091"/>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60000"/>
              </a:solidFill>
            </p:spPr>
            <p:txBody>
              <a:bodyPr/>
              <a:lstStyle/>
              <a:p>
                <a:endParaRPr lang="en-US" dirty="0"/>
              </a:p>
            </p:txBody>
          </p:sp>
        </p:grpSp>
        <p:grpSp>
          <p:nvGrpSpPr>
            <p:cNvPr id="8" name="Group 8"/>
            <p:cNvGrpSpPr/>
            <p:nvPr/>
          </p:nvGrpSpPr>
          <p:grpSpPr>
            <a:xfrm>
              <a:off x="18414736" y="0"/>
              <a:ext cx="375091" cy="375091"/>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60000"/>
              </a:solidFill>
            </p:spPr>
          </p:sp>
        </p:grpSp>
        <p:grpSp>
          <p:nvGrpSpPr>
            <p:cNvPr id="10" name="Group 10"/>
            <p:cNvGrpSpPr/>
            <p:nvPr/>
          </p:nvGrpSpPr>
          <p:grpSpPr>
            <a:xfrm>
              <a:off x="12808911" y="0"/>
              <a:ext cx="375091" cy="37509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60000"/>
              </a:solidFill>
            </p:spPr>
          </p:sp>
        </p:grpSp>
        <p:grpSp>
          <p:nvGrpSpPr>
            <p:cNvPr id="12" name="Group 12"/>
            <p:cNvGrpSpPr/>
            <p:nvPr/>
          </p:nvGrpSpPr>
          <p:grpSpPr>
            <a:xfrm>
              <a:off x="7203087" y="0"/>
              <a:ext cx="375091" cy="375091"/>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60000"/>
              </a:solidFill>
            </p:spPr>
            <p:txBody>
              <a:bodyPr/>
              <a:lstStyle/>
              <a:p>
                <a:endParaRPr lang="en-US" dirty="0"/>
              </a:p>
            </p:txBody>
          </p:sp>
        </p:grpSp>
      </p:grpSp>
      <p:grpSp>
        <p:nvGrpSpPr>
          <p:cNvPr id="14" name="Group 14"/>
          <p:cNvGrpSpPr/>
          <p:nvPr/>
        </p:nvGrpSpPr>
        <p:grpSpPr>
          <a:xfrm>
            <a:off x="1338605" y="5608415"/>
            <a:ext cx="3617496" cy="3341394"/>
            <a:chOff x="68252" y="-56388"/>
            <a:chExt cx="4823327" cy="4455192"/>
          </a:xfrm>
          <a:solidFill>
            <a:schemeClr val="bg1"/>
          </a:solidFill>
        </p:grpSpPr>
        <p:sp>
          <p:nvSpPr>
            <p:cNvPr id="15" name="TextBox 15"/>
            <p:cNvSpPr txBox="1"/>
            <p:nvPr/>
          </p:nvSpPr>
          <p:spPr>
            <a:xfrm>
              <a:off x="68252" y="-56388"/>
              <a:ext cx="4823326" cy="1269323"/>
            </a:xfrm>
            <a:prstGeom prst="rect">
              <a:avLst/>
            </a:prstGeom>
            <a:noFill/>
            <a:ln>
              <a:solidFill>
                <a:srgbClr val="960000"/>
              </a:solidFill>
            </a:ln>
          </p:spPr>
          <p:txBody>
            <a:bodyPr lIns="0" tIns="0" rIns="0" bIns="0" rtlCol="0" anchor="t">
              <a:spAutoFit/>
            </a:bodyPr>
            <a:lstStyle/>
            <a:p>
              <a:pPr>
                <a:lnSpc>
                  <a:spcPts val="3919"/>
                </a:lnSpc>
              </a:pPr>
              <a:r>
                <a:rPr lang="en-US" sz="2400" b="0" spc="196" dirty="0">
                  <a:solidFill>
                    <a:schemeClr val="bg1"/>
                  </a:solidFill>
                  <a:latin typeface="Intro"/>
                </a:rPr>
                <a:t>Apprenticeship</a:t>
              </a:r>
            </a:p>
            <a:p>
              <a:pPr>
                <a:lnSpc>
                  <a:spcPts val="3919"/>
                </a:lnSpc>
              </a:pPr>
              <a:r>
                <a:rPr lang="en-US" sz="2400" spc="196" dirty="0">
                  <a:solidFill>
                    <a:schemeClr val="bg1"/>
                  </a:solidFill>
                  <a:latin typeface="Intro"/>
                </a:rPr>
                <a:t>Programs</a:t>
              </a:r>
              <a:endParaRPr lang="en-US" sz="2400" b="0" spc="196" dirty="0">
                <a:solidFill>
                  <a:schemeClr val="bg1"/>
                </a:solidFill>
                <a:latin typeface="Intro"/>
              </a:endParaRPr>
            </a:p>
          </p:txBody>
        </p:sp>
        <p:sp>
          <p:nvSpPr>
            <p:cNvPr id="16" name="TextBox 16"/>
            <p:cNvSpPr txBox="1"/>
            <p:nvPr/>
          </p:nvSpPr>
          <p:spPr>
            <a:xfrm>
              <a:off x="68253" y="1717215"/>
              <a:ext cx="4823326" cy="2681589"/>
            </a:xfrm>
            <a:prstGeom prst="rect">
              <a:avLst/>
            </a:prstGeom>
            <a:noFill/>
          </p:spPr>
          <p:txBody>
            <a:bodyPr lIns="0" tIns="0" rIns="0" bIns="0" rtlCol="0" anchor="t">
              <a:spAutoFit/>
            </a:bodyPr>
            <a:lstStyle/>
            <a:p>
              <a:pPr>
                <a:lnSpc>
                  <a:spcPts val="3150"/>
                </a:lnSpc>
              </a:pPr>
              <a:r>
                <a:rPr lang="en-US" sz="2100" b="0" i="0" spc="21" dirty="0">
                  <a:solidFill>
                    <a:schemeClr val="bg1"/>
                  </a:solidFill>
                  <a:latin typeface="Aileron Regular"/>
                </a:rPr>
                <a:t>Spend 20% of your time in school and 80% on the job, getting paid and learning from a professional in the field</a:t>
              </a:r>
            </a:p>
          </p:txBody>
        </p:sp>
      </p:grpSp>
      <p:grpSp>
        <p:nvGrpSpPr>
          <p:cNvPr id="17" name="Group 17"/>
          <p:cNvGrpSpPr/>
          <p:nvPr/>
        </p:nvGrpSpPr>
        <p:grpSpPr>
          <a:xfrm>
            <a:off x="5510822" y="5600700"/>
            <a:ext cx="3535898" cy="4791811"/>
            <a:chOff x="0" y="-66674"/>
            <a:chExt cx="4714531" cy="6389083"/>
          </a:xfrm>
        </p:grpSpPr>
        <p:sp>
          <p:nvSpPr>
            <p:cNvPr id="18" name="TextBox 18"/>
            <p:cNvSpPr txBox="1"/>
            <p:nvPr/>
          </p:nvSpPr>
          <p:spPr>
            <a:xfrm>
              <a:off x="0" y="-66674"/>
              <a:ext cx="4692724" cy="1239400"/>
            </a:xfrm>
            <a:prstGeom prst="rect">
              <a:avLst/>
            </a:prstGeom>
            <a:ln>
              <a:solidFill>
                <a:srgbClr val="960000"/>
              </a:solidFill>
            </a:ln>
          </p:spPr>
          <p:txBody>
            <a:bodyPr lIns="0" tIns="0" rIns="0" bIns="0" rtlCol="0" anchor="t">
              <a:spAutoFit/>
            </a:bodyPr>
            <a:lstStyle/>
            <a:p>
              <a:pPr>
                <a:lnSpc>
                  <a:spcPts val="3813"/>
                </a:lnSpc>
              </a:pPr>
              <a:r>
                <a:rPr lang="en-US" sz="2400" b="0" spc="190" dirty="0">
                  <a:solidFill>
                    <a:schemeClr val="bg1"/>
                  </a:solidFill>
                  <a:latin typeface="Intro"/>
                </a:rPr>
                <a:t>Career &amp; Tech EDUCATION</a:t>
              </a:r>
            </a:p>
          </p:txBody>
        </p:sp>
        <p:sp>
          <p:nvSpPr>
            <p:cNvPr id="19" name="TextBox 19"/>
            <p:cNvSpPr txBox="1"/>
            <p:nvPr/>
          </p:nvSpPr>
          <p:spPr>
            <a:xfrm>
              <a:off x="21807" y="1717216"/>
              <a:ext cx="4692724" cy="4605193"/>
            </a:xfrm>
            <a:prstGeom prst="rect">
              <a:avLst/>
            </a:prstGeom>
          </p:spPr>
          <p:txBody>
            <a:bodyPr lIns="0" tIns="0" rIns="0" bIns="0" rtlCol="0" anchor="t">
              <a:spAutoFit/>
            </a:bodyPr>
            <a:lstStyle/>
            <a:p>
              <a:pPr>
                <a:lnSpc>
                  <a:spcPts val="3150"/>
                </a:lnSpc>
              </a:pPr>
              <a:r>
                <a:rPr lang="en-US" sz="2100" b="0" i="0" spc="21" dirty="0">
                  <a:solidFill>
                    <a:srgbClr val="F2EFEB"/>
                  </a:solidFill>
                  <a:latin typeface="Aileron Regular"/>
                </a:rPr>
                <a:t>Gain highly-specific and highly-versatile credentials for construction through hands-on programs in high school, or your local area</a:t>
              </a:r>
            </a:p>
            <a:p>
              <a:pPr>
                <a:lnSpc>
                  <a:spcPts val="3794"/>
                </a:lnSpc>
              </a:pPr>
              <a:endParaRPr lang="en-US" sz="2100" b="0" i="0" spc="21" dirty="0">
                <a:solidFill>
                  <a:srgbClr val="F2EFEB"/>
                </a:solidFill>
                <a:latin typeface="Aileron Regular"/>
              </a:endParaRPr>
            </a:p>
            <a:p>
              <a:pPr>
                <a:lnSpc>
                  <a:spcPts val="3794"/>
                </a:lnSpc>
              </a:pPr>
              <a:endParaRPr lang="en-US" sz="2100" b="0" i="0" spc="21" dirty="0">
                <a:solidFill>
                  <a:srgbClr val="F2EFEB"/>
                </a:solidFill>
                <a:latin typeface="Aileron Regular"/>
              </a:endParaRPr>
            </a:p>
            <a:p>
              <a:pPr>
                <a:lnSpc>
                  <a:spcPts val="3794"/>
                </a:lnSpc>
              </a:pPr>
              <a:endParaRPr lang="en-US" sz="2100" b="0" i="0" spc="21" dirty="0">
                <a:solidFill>
                  <a:srgbClr val="F2EFEB"/>
                </a:solidFill>
                <a:latin typeface="Aileron Regular"/>
              </a:endParaRPr>
            </a:p>
          </p:txBody>
        </p:sp>
      </p:grpSp>
      <p:grpSp>
        <p:nvGrpSpPr>
          <p:cNvPr id="20" name="Group 20"/>
          <p:cNvGrpSpPr/>
          <p:nvPr/>
        </p:nvGrpSpPr>
        <p:grpSpPr>
          <a:xfrm>
            <a:off x="9585087" y="5499557"/>
            <a:ext cx="3650204" cy="3409071"/>
            <a:chOff x="-102942" y="-218573"/>
            <a:chExt cx="4866940" cy="4545427"/>
          </a:xfrm>
        </p:grpSpPr>
        <p:sp>
          <p:nvSpPr>
            <p:cNvPr id="21" name="TextBox 21"/>
            <p:cNvSpPr txBox="1"/>
            <p:nvPr/>
          </p:nvSpPr>
          <p:spPr>
            <a:xfrm>
              <a:off x="-102942" y="-218573"/>
              <a:ext cx="4823326" cy="1936172"/>
            </a:xfrm>
            <a:prstGeom prst="rect">
              <a:avLst/>
            </a:prstGeom>
            <a:ln>
              <a:solidFill>
                <a:srgbClr val="960000"/>
              </a:solidFill>
            </a:ln>
          </p:spPr>
          <p:txBody>
            <a:bodyPr lIns="0" tIns="0" rIns="0" bIns="0" rtlCol="0" anchor="t">
              <a:spAutoFit/>
            </a:bodyPr>
            <a:lstStyle/>
            <a:p>
              <a:pPr>
                <a:lnSpc>
                  <a:spcPts val="3919"/>
                </a:lnSpc>
              </a:pPr>
              <a:r>
                <a:rPr lang="en-US" sz="2400" b="0" spc="196" dirty="0">
                  <a:solidFill>
                    <a:schemeClr val="bg1"/>
                  </a:solidFill>
                  <a:latin typeface="Intro"/>
                </a:rPr>
                <a:t>Community AND TECHNICAL college</a:t>
              </a:r>
            </a:p>
          </p:txBody>
        </p:sp>
        <p:sp>
          <p:nvSpPr>
            <p:cNvPr id="22" name="TextBox 22"/>
            <p:cNvSpPr txBox="1"/>
            <p:nvPr/>
          </p:nvSpPr>
          <p:spPr>
            <a:xfrm>
              <a:off x="-59330" y="2192424"/>
              <a:ext cx="4823328" cy="2134430"/>
            </a:xfrm>
            <a:prstGeom prst="rect">
              <a:avLst/>
            </a:prstGeom>
          </p:spPr>
          <p:txBody>
            <a:bodyPr lIns="0" tIns="0" rIns="0" bIns="0" rtlCol="0" anchor="t">
              <a:spAutoFit/>
            </a:bodyPr>
            <a:lstStyle/>
            <a:p>
              <a:pPr>
                <a:lnSpc>
                  <a:spcPts val="3150"/>
                </a:lnSpc>
              </a:pPr>
              <a:r>
                <a:rPr lang="en-US" sz="2100" spc="21" dirty="0">
                  <a:solidFill>
                    <a:srgbClr val="F2EFEB"/>
                  </a:solidFill>
                  <a:latin typeface="Aileron Regular"/>
                </a:rPr>
                <a:t>Participate in</a:t>
              </a:r>
              <a:r>
                <a:rPr lang="en-US" sz="2100" b="0" i="0" spc="21" dirty="0">
                  <a:solidFill>
                    <a:srgbClr val="F2EFEB"/>
                  </a:solidFill>
                  <a:latin typeface="Aileron Regular"/>
                </a:rPr>
                <a:t> construction craft training while earning college credit and obtaining a degree in two years</a:t>
              </a:r>
            </a:p>
          </p:txBody>
        </p:sp>
      </p:grpSp>
      <p:grpSp>
        <p:nvGrpSpPr>
          <p:cNvPr id="23" name="Group 23"/>
          <p:cNvGrpSpPr/>
          <p:nvPr/>
        </p:nvGrpSpPr>
        <p:grpSpPr>
          <a:xfrm>
            <a:off x="13811247" y="5596161"/>
            <a:ext cx="3617495" cy="2943280"/>
            <a:chOff x="3941" y="-72726"/>
            <a:chExt cx="4823327" cy="3924373"/>
          </a:xfrm>
        </p:grpSpPr>
        <p:sp>
          <p:nvSpPr>
            <p:cNvPr id="24" name="TextBox 24"/>
            <p:cNvSpPr txBox="1"/>
            <p:nvPr/>
          </p:nvSpPr>
          <p:spPr>
            <a:xfrm>
              <a:off x="3941" y="-72726"/>
              <a:ext cx="4823327" cy="1269322"/>
            </a:xfrm>
            <a:prstGeom prst="rect">
              <a:avLst/>
            </a:prstGeom>
            <a:ln>
              <a:solidFill>
                <a:srgbClr val="960000"/>
              </a:solidFill>
            </a:ln>
          </p:spPr>
          <p:txBody>
            <a:bodyPr lIns="0" tIns="0" rIns="0" bIns="0" rtlCol="0" anchor="t">
              <a:spAutoFit/>
            </a:bodyPr>
            <a:lstStyle/>
            <a:p>
              <a:pPr>
                <a:lnSpc>
                  <a:spcPts val="3919"/>
                </a:lnSpc>
              </a:pPr>
              <a:r>
                <a:rPr lang="en-US" sz="2400" b="0" i="0" spc="196" dirty="0">
                  <a:solidFill>
                    <a:schemeClr val="bg1"/>
                  </a:solidFill>
                  <a:latin typeface="Intro"/>
                </a:rPr>
                <a:t>university degree</a:t>
              </a:r>
            </a:p>
          </p:txBody>
        </p:sp>
        <p:sp>
          <p:nvSpPr>
            <p:cNvPr id="25" name="TextBox 25"/>
            <p:cNvSpPr txBox="1"/>
            <p:nvPr/>
          </p:nvSpPr>
          <p:spPr>
            <a:xfrm>
              <a:off x="3941" y="1717215"/>
              <a:ext cx="4823326" cy="2134432"/>
            </a:xfrm>
            <a:prstGeom prst="rect">
              <a:avLst/>
            </a:prstGeom>
          </p:spPr>
          <p:txBody>
            <a:bodyPr lIns="0" tIns="0" rIns="0" bIns="0" rtlCol="0" anchor="t">
              <a:spAutoFit/>
            </a:bodyPr>
            <a:lstStyle/>
            <a:p>
              <a:pPr>
                <a:lnSpc>
                  <a:spcPts val="3150"/>
                </a:lnSpc>
              </a:pPr>
              <a:r>
                <a:rPr lang="en-US" sz="2100" b="0" i="0" spc="21" dirty="0">
                  <a:solidFill>
                    <a:srgbClr val="F2EFEB"/>
                  </a:solidFill>
                  <a:latin typeface="Aileron Regular"/>
                </a:rPr>
                <a:t>Four-year degrees that focuses on both construction and business to efficiently enter the workforce</a:t>
              </a:r>
            </a:p>
          </p:txBody>
        </p:sp>
      </p:grpSp>
      <p:sp>
        <p:nvSpPr>
          <p:cNvPr id="26" name="TextBox 26"/>
          <p:cNvSpPr txBox="1"/>
          <p:nvPr/>
        </p:nvSpPr>
        <p:spPr>
          <a:xfrm>
            <a:off x="1659723" y="2027083"/>
            <a:ext cx="14741283" cy="1025409"/>
          </a:xfrm>
          <a:prstGeom prst="rect">
            <a:avLst/>
          </a:prstGeom>
          <a:noFill/>
        </p:spPr>
        <p:txBody>
          <a:bodyPr lIns="0" tIns="0" rIns="0" bIns="0" rtlCol="0" anchor="t">
            <a:spAutoFit/>
          </a:bodyPr>
          <a:lstStyle/>
          <a:p>
            <a:pPr algn="ctr">
              <a:lnSpc>
                <a:spcPts val="8450"/>
              </a:lnSpc>
            </a:pPr>
            <a:r>
              <a:rPr lang="en-US" sz="6500" b="0" i="0" spc="65" dirty="0">
                <a:solidFill>
                  <a:schemeClr val="bg1"/>
                </a:solidFill>
                <a:latin typeface="Intro"/>
              </a:rPr>
              <a:t>education and training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D3C5F"/>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0335467"/>
          </a:xfrm>
          <a:prstGeom prst="rect">
            <a:avLst/>
          </a:prstGeom>
          <a:solidFill>
            <a:srgbClr val="FFFFFF"/>
          </a:solidFill>
        </p:spPr>
        <p:txBody>
          <a:bodyPr/>
          <a:lstStyle/>
          <a:p>
            <a:endParaRPr lang="en-US" dirty="0"/>
          </a:p>
        </p:txBody>
      </p:sp>
      <p:sp>
        <p:nvSpPr>
          <p:cNvPr id="9" name="Rectangle 8">
            <a:extLst>
              <a:ext uri="{FF2B5EF4-FFF2-40B4-BE49-F238E27FC236}">
                <a16:creationId xmlns:a16="http://schemas.microsoft.com/office/drawing/2014/main" id="{CEABF616-EEE5-4A79-A433-F030096CB3D7}"/>
              </a:ext>
            </a:extLst>
          </p:cNvPr>
          <p:cNvSpPr/>
          <p:nvPr/>
        </p:nvSpPr>
        <p:spPr>
          <a:xfrm>
            <a:off x="0" y="885179"/>
            <a:ext cx="7239000" cy="4221536"/>
          </a:xfrm>
          <a:prstGeom prst="rect">
            <a:avLst/>
          </a:prstGeom>
          <a:solidFill>
            <a:srgbClr val="1D3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1003129" y="1377306"/>
            <a:ext cx="5481837" cy="3122330"/>
          </a:xfrm>
          <a:prstGeom prst="rect">
            <a:avLst/>
          </a:prstGeom>
        </p:spPr>
        <p:txBody>
          <a:bodyPr wrap="square" lIns="0" tIns="0" rIns="0" bIns="0" rtlCol="0" anchor="t">
            <a:spAutoFit/>
          </a:bodyPr>
          <a:lstStyle/>
          <a:p>
            <a:pPr>
              <a:lnSpc>
                <a:spcPts val="6240"/>
              </a:lnSpc>
            </a:pPr>
            <a:r>
              <a:rPr lang="en-US" sz="4400" b="1" i="0" spc="144" dirty="0">
                <a:solidFill>
                  <a:schemeClr val="bg1"/>
                </a:solidFill>
                <a:latin typeface="Intro"/>
              </a:rPr>
              <a:t>There are many paths to a construction career</a:t>
            </a:r>
          </a:p>
        </p:txBody>
      </p:sp>
      <p:pic>
        <p:nvPicPr>
          <p:cNvPr id="4" name="Picture 4"/>
          <p:cNvPicPr>
            <a:picLocks noChangeAspect="1"/>
          </p:cNvPicPr>
          <p:nvPr/>
        </p:nvPicPr>
        <p:blipFill>
          <a:blip r:embed="rId3"/>
          <a:srcRect/>
          <a:stretch>
            <a:fillRect/>
          </a:stretch>
        </p:blipFill>
        <p:spPr>
          <a:xfrm>
            <a:off x="9081955" y="271883"/>
            <a:ext cx="6254774" cy="9791700"/>
          </a:xfrm>
          <a:prstGeom prst="rect">
            <a:avLst/>
          </a:prstGeom>
        </p:spPr>
      </p:pic>
      <p:grpSp>
        <p:nvGrpSpPr>
          <p:cNvPr id="5" name="Group 5"/>
          <p:cNvGrpSpPr/>
          <p:nvPr/>
        </p:nvGrpSpPr>
        <p:grpSpPr>
          <a:xfrm>
            <a:off x="691696" y="5588254"/>
            <a:ext cx="5855608" cy="3833524"/>
            <a:chOff x="0" y="0"/>
            <a:chExt cx="23572491" cy="17345898"/>
          </a:xfrm>
        </p:grpSpPr>
        <p:sp>
          <p:nvSpPr>
            <p:cNvPr id="6" name="Freeform 6"/>
            <p:cNvSpPr/>
            <p:nvPr/>
          </p:nvSpPr>
          <p:spPr>
            <a:xfrm>
              <a:off x="72390" y="72390"/>
              <a:ext cx="23427710" cy="17201118"/>
            </a:xfrm>
            <a:custGeom>
              <a:avLst/>
              <a:gdLst/>
              <a:ahLst/>
              <a:cxnLst/>
              <a:rect l="l" t="t" r="r" b="b"/>
              <a:pathLst>
                <a:path w="23427710" h="17201118">
                  <a:moveTo>
                    <a:pt x="0" y="0"/>
                  </a:moveTo>
                  <a:lnTo>
                    <a:pt x="23427710" y="0"/>
                  </a:lnTo>
                  <a:lnTo>
                    <a:pt x="23427710" y="17201118"/>
                  </a:lnTo>
                  <a:lnTo>
                    <a:pt x="0" y="17201118"/>
                  </a:lnTo>
                  <a:lnTo>
                    <a:pt x="0" y="0"/>
                  </a:lnTo>
                  <a:close/>
                </a:path>
              </a:pathLst>
            </a:custGeom>
            <a:solidFill>
              <a:srgbClr val="FFFFFF"/>
            </a:solidFill>
            <a:ln>
              <a:solidFill>
                <a:srgbClr val="E31B23"/>
              </a:solidFill>
            </a:ln>
          </p:spPr>
        </p:sp>
        <p:sp>
          <p:nvSpPr>
            <p:cNvPr id="7" name="Freeform 7"/>
            <p:cNvSpPr/>
            <p:nvPr/>
          </p:nvSpPr>
          <p:spPr>
            <a:xfrm>
              <a:off x="0" y="0"/>
              <a:ext cx="23572491" cy="17345898"/>
            </a:xfrm>
            <a:custGeom>
              <a:avLst/>
              <a:gdLst/>
              <a:ahLst/>
              <a:cxnLst/>
              <a:rect l="l" t="t" r="r" b="b"/>
              <a:pathLst>
                <a:path w="23572491" h="17345898">
                  <a:moveTo>
                    <a:pt x="23427711" y="17201118"/>
                  </a:moveTo>
                  <a:lnTo>
                    <a:pt x="23572491" y="17201118"/>
                  </a:lnTo>
                  <a:lnTo>
                    <a:pt x="23572491" y="17345898"/>
                  </a:lnTo>
                  <a:lnTo>
                    <a:pt x="23427711" y="17345898"/>
                  </a:lnTo>
                  <a:lnTo>
                    <a:pt x="23427711" y="17201118"/>
                  </a:lnTo>
                  <a:close/>
                  <a:moveTo>
                    <a:pt x="0" y="144780"/>
                  </a:moveTo>
                  <a:lnTo>
                    <a:pt x="144780" y="144780"/>
                  </a:lnTo>
                  <a:lnTo>
                    <a:pt x="144780" y="17201118"/>
                  </a:lnTo>
                  <a:lnTo>
                    <a:pt x="0" y="17201118"/>
                  </a:lnTo>
                  <a:lnTo>
                    <a:pt x="0" y="144780"/>
                  </a:lnTo>
                  <a:close/>
                  <a:moveTo>
                    <a:pt x="0" y="17201118"/>
                  </a:moveTo>
                  <a:lnTo>
                    <a:pt x="144780" y="17201118"/>
                  </a:lnTo>
                  <a:lnTo>
                    <a:pt x="144780" y="17345898"/>
                  </a:lnTo>
                  <a:lnTo>
                    <a:pt x="0" y="17345898"/>
                  </a:lnTo>
                  <a:lnTo>
                    <a:pt x="0" y="17201118"/>
                  </a:lnTo>
                  <a:close/>
                  <a:moveTo>
                    <a:pt x="23427711" y="144780"/>
                  </a:moveTo>
                  <a:lnTo>
                    <a:pt x="23572491" y="144780"/>
                  </a:lnTo>
                  <a:lnTo>
                    <a:pt x="23572491" y="17201118"/>
                  </a:lnTo>
                  <a:lnTo>
                    <a:pt x="23427711" y="17201118"/>
                  </a:lnTo>
                  <a:lnTo>
                    <a:pt x="23427711" y="144780"/>
                  </a:lnTo>
                  <a:close/>
                  <a:moveTo>
                    <a:pt x="144780" y="17201118"/>
                  </a:moveTo>
                  <a:lnTo>
                    <a:pt x="23427711" y="17201118"/>
                  </a:lnTo>
                  <a:lnTo>
                    <a:pt x="23427711" y="17345898"/>
                  </a:lnTo>
                  <a:lnTo>
                    <a:pt x="144780" y="17345898"/>
                  </a:lnTo>
                  <a:lnTo>
                    <a:pt x="144780" y="17201118"/>
                  </a:lnTo>
                  <a:close/>
                  <a:moveTo>
                    <a:pt x="23427711" y="0"/>
                  </a:moveTo>
                  <a:lnTo>
                    <a:pt x="23572491" y="0"/>
                  </a:lnTo>
                  <a:lnTo>
                    <a:pt x="23572491" y="144780"/>
                  </a:lnTo>
                  <a:lnTo>
                    <a:pt x="23427711" y="144780"/>
                  </a:lnTo>
                  <a:lnTo>
                    <a:pt x="23427711" y="0"/>
                  </a:lnTo>
                  <a:close/>
                  <a:moveTo>
                    <a:pt x="0" y="0"/>
                  </a:moveTo>
                  <a:lnTo>
                    <a:pt x="144780" y="0"/>
                  </a:lnTo>
                  <a:lnTo>
                    <a:pt x="144780" y="144780"/>
                  </a:lnTo>
                  <a:lnTo>
                    <a:pt x="0" y="144780"/>
                  </a:lnTo>
                  <a:lnTo>
                    <a:pt x="0" y="0"/>
                  </a:lnTo>
                  <a:close/>
                  <a:moveTo>
                    <a:pt x="144780" y="0"/>
                  </a:moveTo>
                  <a:lnTo>
                    <a:pt x="23427711" y="0"/>
                  </a:lnTo>
                  <a:lnTo>
                    <a:pt x="23427711" y="144780"/>
                  </a:lnTo>
                  <a:lnTo>
                    <a:pt x="144780" y="144780"/>
                  </a:lnTo>
                  <a:lnTo>
                    <a:pt x="144780" y="0"/>
                  </a:lnTo>
                  <a:close/>
                </a:path>
              </a:pathLst>
            </a:custGeom>
            <a:solidFill>
              <a:srgbClr val="960000"/>
            </a:solidFill>
            <a:ln>
              <a:solidFill>
                <a:srgbClr val="E31B23"/>
              </a:solidFill>
            </a:ln>
          </p:spPr>
        </p:sp>
      </p:grpSp>
      <p:sp>
        <p:nvSpPr>
          <p:cNvPr id="8" name="TextBox 8"/>
          <p:cNvSpPr txBox="1"/>
          <p:nvPr/>
        </p:nvSpPr>
        <p:spPr>
          <a:xfrm>
            <a:off x="997587" y="6375796"/>
            <a:ext cx="5321471" cy="2258439"/>
          </a:xfrm>
          <a:prstGeom prst="rect">
            <a:avLst/>
          </a:prstGeom>
        </p:spPr>
        <p:txBody>
          <a:bodyPr wrap="square" lIns="0" tIns="0" rIns="0" bIns="0" rtlCol="0" anchor="t">
            <a:spAutoFit/>
          </a:bodyPr>
          <a:lstStyle/>
          <a:p>
            <a:pPr>
              <a:lnSpc>
                <a:spcPts val="4500"/>
              </a:lnSpc>
            </a:pPr>
            <a:r>
              <a:rPr lang="en-US" sz="3200" b="0" i="0" spc="30" dirty="0">
                <a:solidFill>
                  <a:srgbClr val="1C2120"/>
                </a:solidFill>
                <a:latin typeface="Aileron Regular"/>
              </a:rPr>
              <a:t>There's always a way to gain training, secure the right credentials and begin a career in construction!</a:t>
            </a:r>
          </a:p>
        </p:txBody>
      </p:sp>
      <p:sp>
        <p:nvSpPr>
          <p:cNvPr id="10" name="Rectangle 9">
            <a:extLst>
              <a:ext uri="{FF2B5EF4-FFF2-40B4-BE49-F238E27FC236}">
                <a16:creationId xmlns:a16="http://schemas.microsoft.com/office/drawing/2014/main" id="{188F7697-D58C-4296-888A-5E12B17BCE59}"/>
              </a:ext>
            </a:extLst>
          </p:cNvPr>
          <p:cNvSpPr/>
          <p:nvPr/>
        </p:nvSpPr>
        <p:spPr>
          <a:xfrm>
            <a:off x="16535401" y="0"/>
            <a:ext cx="1752600" cy="10335467"/>
          </a:xfrm>
          <a:prstGeom prst="rect">
            <a:avLst/>
          </a:prstGeom>
          <a:solidFill>
            <a:srgbClr val="1D3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66A5EECF5E964EA877E5F085A2C651" ma:contentTypeVersion="10" ma:contentTypeDescription="Create a new document." ma:contentTypeScope="" ma:versionID="d737f34d9b29893e662d3027c121d0c5">
  <xsd:schema xmlns:xsd="http://www.w3.org/2001/XMLSchema" xmlns:xs="http://www.w3.org/2001/XMLSchema" xmlns:p="http://schemas.microsoft.com/office/2006/metadata/properties" xmlns:ns2="e6de8409-e9cb-441a-ae24-2fb2ea856590" xmlns:ns3="e72ebcaf-91ad-4e1c-a210-38745875cc2c" targetNamespace="http://schemas.microsoft.com/office/2006/metadata/properties" ma:root="true" ma:fieldsID="f15192637ddb2f128478f715506d5c7e" ns2:_="" ns3:_="">
    <xsd:import namespace="e6de8409-e9cb-441a-ae24-2fb2ea856590"/>
    <xsd:import namespace="e72ebcaf-91ad-4e1c-a210-38745875cc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e8409-e9cb-441a-ae24-2fb2ea8565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2ebcaf-91ad-4e1c-a210-38745875cc2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8A5BC5-924E-482F-813B-121B09D27485}">
  <ds:schemaRefs>
    <ds:schemaRef ds:uri="http://schemas.microsoft.com/sharepoint/v3/contenttype/forms"/>
  </ds:schemaRefs>
</ds:datastoreItem>
</file>

<file path=customXml/itemProps2.xml><?xml version="1.0" encoding="utf-8"?>
<ds:datastoreItem xmlns:ds="http://schemas.openxmlformats.org/officeDocument/2006/customXml" ds:itemID="{E17BA7C2-7159-44DD-8585-EFF5FA62B225}">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e72ebcaf-91ad-4e1c-a210-38745875cc2c"/>
    <ds:schemaRef ds:uri="e6de8409-e9cb-441a-ae24-2fb2ea856590"/>
    <ds:schemaRef ds:uri="http://www.w3.org/XML/1998/namespace"/>
  </ds:schemaRefs>
</ds:datastoreItem>
</file>

<file path=customXml/itemProps3.xml><?xml version="1.0" encoding="utf-8"?>
<ds:datastoreItem xmlns:ds="http://schemas.openxmlformats.org/officeDocument/2006/customXml" ds:itemID="{ECDC8C8E-52BA-47FD-882A-BD7F5CAEDE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de8409-e9cb-441a-ae24-2fb2ea856590"/>
    <ds:schemaRef ds:uri="e72ebcaf-91ad-4e1c-a210-38745875cc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378</TotalTime>
  <Words>1603</Words>
  <Application>Microsoft Office PowerPoint</Application>
  <PresentationFormat>Custom</PresentationFormat>
  <Paragraphs>143</Paragraphs>
  <Slides>14</Slides>
  <Notes>14</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Aileron Regular</vt:lpstr>
      <vt:lpstr>Calibri</vt:lpstr>
      <vt:lpstr>Impact</vt:lpstr>
      <vt:lpstr>Arimo</vt:lpstr>
      <vt:lpstr>Intro</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dc:title>
  <dc:creator>Deanna Quintana</dc:creator>
  <cp:lastModifiedBy>Robert Kirk</cp:lastModifiedBy>
  <cp:revision>41</cp:revision>
  <dcterms:created xsi:type="dcterms:W3CDTF">2006-08-16T00:00:00Z</dcterms:created>
  <dcterms:modified xsi:type="dcterms:W3CDTF">2019-07-08T20:09:16Z</dcterms:modified>
  <dc:identifier>DADcvFtsUgQ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0x0101002466A5EECF5E964EA877E5F085A2C651</vt:lpwstr>
  </property>
</Properties>
</file>